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  <p:sldMasterId id="2147483817" r:id="rId2"/>
  </p:sldMasterIdLst>
  <p:notesMasterIdLst>
    <p:notesMasterId r:id="rId20"/>
  </p:notesMasterIdLst>
  <p:sldIdLst>
    <p:sldId id="268" r:id="rId3"/>
    <p:sldId id="257" r:id="rId4"/>
    <p:sldId id="265" r:id="rId5"/>
    <p:sldId id="267" r:id="rId6"/>
    <p:sldId id="258" r:id="rId7"/>
    <p:sldId id="275" r:id="rId8"/>
    <p:sldId id="259" r:id="rId9"/>
    <p:sldId id="289" r:id="rId10"/>
    <p:sldId id="290" r:id="rId11"/>
    <p:sldId id="291" r:id="rId12"/>
    <p:sldId id="261" r:id="rId13"/>
    <p:sldId id="287" r:id="rId14"/>
    <p:sldId id="262" r:id="rId15"/>
    <p:sldId id="263" r:id="rId16"/>
    <p:sldId id="284" r:id="rId17"/>
    <p:sldId id="288" r:id="rId18"/>
    <p:sldId id="283" r:id="rId1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37FCD3C-97AD-6F5D-314B-E1DA9587FCE5}" name="Nir Shlezinger" initials="NS" userId="56a18d8245429de9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ER SHAKED" initials="TS" lastIdx="3" clrIdx="0">
    <p:extLst>
      <p:ext uri="{19B8F6BF-5375-455C-9EA6-DF929625EA0E}">
        <p15:presenceInfo xmlns:p15="http://schemas.microsoft.com/office/powerpoint/2012/main" userId="ab7881c389397d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177A1E-FD41-394E-9407-C9BFA8220ADE}" v="1480" dt="2022-06-18T14:09:00.432"/>
    <p1510:client id="{D6A7651F-38B4-41CD-840C-5583E91A7C80}" v="1892" dt="2022-06-18T14:39:29.9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81"/>
  </p:normalViewPr>
  <p:slideViewPr>
    <p:cSldViewPr snapToGrid="0">
      <p:cViewPr varScale="1">
        <p:scale>
          <a:sx n="91" d="100"/>
          <a:sy n="91" d="100"/>
        </p:scale>
        <p:origin x="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192159-189F-476F-A4E3-124ACFC524F8}" type="doc">
      <dgm:prSet loTypeId="urn:microsoft.com/office/officeart/2016/7/layout/VerticalSolidActionList" loCatId="List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0BA0C544-291D-41D2-A88E-A7AC7FC6E558}">
      <dgm:prSet/>
      <dgm:spPr/>
      <dgm:t>
        <a:bodyPr/>
        <a:lstStyle/>
        <a:p>
          <a:r>
            <a:rPr lang="en-US"/>
            <a:t>Deploy</a:t>
          </a:r>
        </a:p>
      </dgm:t>
    </dgm:pt>
    <dgm:pt modelId="{F5DDAF4A-C39E-47DC-BA73-0911018B5200}" type="parTrans" cxnId="{5157E7A9-199F-4466-B942-3DB3347CFA50}">
      <dgm:prSet/>
      <dgm:spPr/>
      <dgm:t>
        <a:bodyPr/>
        <a:lstStyle/>
        <a:p>
          <a:endParaRPr lang="en-US"/>
        </a:p>
      </dgm:t>
    </dgm:pt>
    <dgm:pt modelId="{74874D63-45C6-488B-9D52-0A20B2DA6E91}" type="sibTrans" cxnId="{5157E7A9-199F-4466-B942-3DB3347CFA50}">
      <dgm:prSet/>
      <dgm:spPr/>
      <dgm:t>
        <a:bodyPr/>
        <a:lstStyle/>
        <a:p>
          <a:endParaRPr lang="en-US"/>
        </a:p>
      </dgm:t>
    </dgm:pt>
    <dgm:pt modelId="{C81AD8D7-319B-4DAA-8B94-4470491AA148}">
      <dgm:prSet/>
      <dgm:spPr/>
      <dgm:t>
        <a:bodyPr/>
        <a:lstStyle/>
        <a:p>
          <a:r>
            <a:rPr lang="en-US"/>
            <a:t>Deploy  a testing environment combining the JoPEQ mechanism and the DLG attack.</a:t>
          </a:r>
        </a:p>
      </dgm:t>
    </dgm:pt>
    <dgm:pt modelId="{525E081A-53B3-456C-BED9-1C861036473C}" type="parTrans" cxnId="{72D22FF3-B04E-4631-8B8C-9965A4A14B8F}">
      <dgm:prSet/>
      <dgm:spPr/>
      <dgm:t>
        <a:bodyPr/>
        <a:lstStyle/>
        <a:p>
          <a:endParaRPr lang="en-US"/>
        </a:p>
      </dgm:t>
    </dgm:pt>
    <dgm:pt modelId="{6F0D3981-5F4D-44C0-8F1C-6FC0C502E559}" type="sibTrans" cxnId="{72D22FF3-B04E-4631-8B8C-9965A4A14B8F}">
      <dgm:prSet/>
      <dgm:spPr/>
      <dgm:t>
        <a:bodyPr/>
        <a:lstStyle/>
        <a:p>
          <a:endParaRPr lang="en-US"/>
        </a:p>
      </dgm:t>
    </dgm:pt>
    <dgm:pt modelId="{EE55ADCA-61DC-4D20-BDFF-E04FFE51A70D}">
      <dgm:prSet/>
      <dgm:spPr/>
      <dgm:t>
        <a:bodyPr/>
        <a:lstStyle/>
        <a:p>
          <a:r>
            <a:rPr lang="en-US"/>
            <a:t>Prove</a:t>
          </a:r>
        </a:p>
      </dgm:t>
    </dgm:pt>
    <dgm:pt modelId="{95343F15-7B91-43D9-B15D-83D3C6A4AD16}" type="parTrans" cxnId="{87B71F2E-8530-4351-A7FB-C31A131DBE73}">
      <dgm:prSet/>
      <dgm:spPr/>
      <dgm:t>
        <a:bodyPr/>
        <a:lstStyle/>
        <a:p>
          <a:endParaRPr lang="en-US"/>
        </a:p>
      </dgm:t>
    </dgm:pt>
    <dgm:pt modelId="{14EC5ABF-0797-47F1-8D70-2983CA311D3B}" type="sibTrans" cxnId="{87B71F2E-8530-4351-A7FB-C31A131DBE73}">
      <dgm:prSet/>
      <dgm:spPr/>
      <dgm:t>
        <a:bodyPr/>
        <a:lstStyle/>
        <a:p>
          <a:endParaRPr lang="en-US"/>
        </a:p>
      </dgm:t>
    </dgm:pt>
    <dgm:pt modelId="{0711F1FF-CD1E-4A47-8164-27BD567C6563}">
      <dgm:prSet/>
      <dgm:spPr/>
      <dgm:t>
        <a:bodyPr/>
        <a:lstStyle/>
        <a:p>
          <a:r>
            <a:rPr lang="en-US"/>
            <a:t>Experimentally prove that JoPEQ transcends other SOTA privacy enhancement methods.</a:t>
          </a:r>
        </a:p>
      </dgm:t>
    </dgm:pt>
    <dgm:pt modelId="{36E3A5A1-67DC-472F-B74F-3E0772F6D18C}" type="parTrans" cxnId="{949484A8-96BB-4357-93F2-D6A535DDCA83}">
      <dgm:prSet/>
      <dgm:spPr/>
      <dgm:t>
        <a:bodyPr/>
        <a:lstStyle/>
        <a:p>
          <a:endParaRPr lang="en-US"/>
        </a:p>
      </dgm:t>
    </dgm:pt>
    <dgm:pt modelId="{CC28C021-2987-4607-9586-ACD8B4C69E8F}" type="sibTrans" cxnId="{949484A8-96BB-4357-93F2-D6A535DDCA83}">
      <dgm:prSet/>
      <dgm:spPr/>
      <dgm:t>
        <a:bodyPr/>
        <a:lstStyle/>
        <a:p>
          <a:endParaRPr lang="en-US"/>
        </a:p>
      </dgm:t>
    </dgm:pt>
    <dgm:pt modelId="{D4462CEB-282B-4B37-8709-9759D7D6A544}">
      <dgm:prSet/>
      <dgm:spPr/>
      <dgm:t>
        <a:bodyPr/>
        <a:lstStyle/>
        <a:p>
          <a:r>
            <a:rPr lang="en-US"/>
            <a:t>Write and publish</a:t>
          </a:r>
        </a:p>
      </dgm:t>
    </dgm:pt>
    <dgm:pt modelId="{F8B2BA45-E969-4EF1-BAF2-7868EE8C882D}" type="parTrans" cxnId="{F760C4D7-FF91-442D-B18E-B5DC3F9CBE5A}">
      <dgm:prSet/>
      <dgm:spPr/>
      <dgm:t>
        <a:bodyPr/>
        <a:lstStyle/>
        <a:p>
          <a:endParaRPr lang="en-US"/>
        </a:p>
      </dgm:t>
    </dgm:pt>
    <dgm:pt modelId="{5EB6F568-F161-4E8A-8FCA-C535083C140A}" type="sibTrans" cxnId="{F760C4D7-FF91-442D-B18E-B5DC3F9CBE5A}">
      <dgm:prSet/>
      <dgm:spPr/>
      <dgm:t>
        <a:bodyPr/>
        <a:lstStyle/>
        <a:p>
          <a:endParaRPr lang="en-US"/>
        </a:p>
      </dgm:t>
    </dgm:pt>
    <dgm:pt modelId="{6FFEC55B-5184-4BC4-8E2B-C55EF096473D}">
      <dgm:prSet/>
      <dgm:spPr/>
      <dgm:t>
        <a:bodyPr/>
        <a:lstStyle/>
        <a:p>
          <a:r>
            <a:rPr lang="en-US"/>
            <a:t>Write and publish a paper regarding our results.</a:t>
          </a:r>
        </a:p>
      </dgm:t>
    </dgm:pt>
    <dgm:pt modelId="{41A5645D-AC83-4A3D-AB78-0A44D6FDDCAA}" type="parTrans" cxnId="{DC5D2C1A-EBE1-4384-99E8-364FCA6F9D56}">
      <dgm:prSet/>
      <dgm:spPr/>
      <dgm:t>
        <a:bodyPr/>
        <a:lstStyle/>
        <a:p>
          <a:endParaRPr lang="en-US"/>
        </a:p>
      </dgm:t>
    </dgm:pt>
    <dgm:pt modelId="{19B6CD00-9E14-428D-9F85-4AC6DC3758AF}" type="sibTrans" cxnId="{DC5D2C1A-EBE1-4384-99E8-364FCA6F9D56}">
      <dgm:prSet/>
      <dgm:spPr/>
      <dgm:t>
        <a:bodyPr/>
        <a:lstStyle/>
        <a:p>
          <a:endParaRPr lang="en-US"/>
        </a:p>
      </dgm:t>
    </dgm:pt>
    <dgm:pt modelId="{2D95C121-F524-4224-AA5E-2A01E6DE8E34}" type="pres">
      <dgm:prSet presAssocID="{DA192159-189F-476F-A4E3-124ACFC524F8}" presName="Name0" presStyleCnt="0">
        <dgm:presLayoutVars>
          <dgm:dir/>
          <dgm:animLvl val="lvl"/>
          <dgm:resizeHandles val="exact"/>
        </dgm:presLayoutVars>
      </dgm:prSet>
      <dgm:spPr/>
    </dgm:pt>
    <dgm:pt modelId="{C6D5F5D7-8C81-4DC5-8056-B8894F27859E}" type="pres">
      <dgm:prSet presAssocID="{0BA0C544-291D-41D2-A88E-A7AC7FC6E558}" presName="linNode" presStyleCnt="0"/>
      <dgm:spPr/>
    </dgm:pt>
    <dgm:pt modelId="{2C3DD849-525F-4ABA-A203-2006BBB4741E}" type="pres">
      <dgm:prSet presAssocID="{0BA0C544-291D-41D2-A88E-A7AC7FC6E558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7D24604B-2193-4068-880B-B99E8EC2A25F}" type="pres">
      <dgm:prSet presAssocID="{0BA0C544-291D-41D2-A88E-A7AC7FC6E558}" presName="descendantText" presStyleLbl="alignAccFollowNode1" presStyleIdx="0" presStyleCnt="3">
        <dgm:presLayoutVars>
          <dgm:bulletEnabled/>
        </dgm:presLayoutVars>
      </dgm:prSet>
      <dgm:spPr/>
    </dgm:pt>
    <dgm:pt modelId="{1C1A4A14-0B03-4ADA-82A0-70C77A4E6461}" type="pres">
      <dgm:prSet presAssocID="{74874D63-45C6-488B-9D52-0A20B2DA6E91}" presName="sp" presStyleCnt="0"/>
      <dgm:spPr/>
    </dgm:pt>
    <dgm:pt modelId="{45A40375-2B00-4BAC-A8F2-B00BAD4E6318}" type="pres">
      <dgm:prSet presAssocID="{EE55ADCA-61DC-4D20-BDFF-E04FFE51A70D}" presName="linNode" presStyleCnt="0"/>
      <dgm:spPr/>
    </dgm:pt>
    <dgm:pt modelId="{F481D6DE-F703-484F-9AF3-D5C26BA6EA4D}" type="pres">
      <dgm:prSet presAssocID="{EE55ADCA-61DC-4D20-BDFF-E04FFE51A70D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5E3308D3-08EB-4A91-8FF0-7309C993C78F}" type="pres">
      <dgm:prSet presAssocID="{EE55ADCA-61DC-4D20-BDFF-E04FFE51A70D}" presName="descendantText" presStyleLbl="alignAccFollowNode1" presStyleIdx="1" presStyleCnt="3">
        <dgm:presLayoutVars>
          <dgm:bulletEnabled/>
        </dgm:presLayoutVars>
      </dgm:prSet>
      <dgm:spPr/>
    </dgm:pt>
    <dgm:pt modelId="{C490A12B-67C6-45A4-AF36-306BC4ABBFC1}" type="pres">
      <dgm:prSet presAssocID="{14EC5ABF-0797-47F1-8D70-2983CA311D3B}" presName="sp" presStyleCnt="0"/>
      <dgm:spPr/>
    </dgm:pt>
    <dgm:pt modelId="{C82F47A1-8C1F-4982-81BB-662E2790DB76}" type="pres">
      <dgm:prSet presAssocID="{D4462CEB-282B-4B37-8709-9759D7D6A544}" presName="linNode" presStyleCnt="0"/>
      <dgm:spPr/>
    </dgm:pt>
    <dgm:pt modelId="{BF799541-F28F-414C-B666-1FB4B050D330}" type="pres">
      <dgm:prSet presAssocID="{D4462CEB-282B-4B37-8709-9759D7D6A544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B1092951-EC00-434B-B671-AA6BE5F6F2EE}" type="pres">
      <dgm:prSet presAssocID="{D4462CEB-282B-4B37-8709-9759D7D6A544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DC5D2C1A-EBE1-4384-99E8-364FCA6F9D56}" srcId="{D4462CEB-282B-4B37-8709-9759D7D6A544}" destId="{6FFEC55B-5184-4BC4-8E2B-C55EF096473D}" srcOrd="0" destOrd="0" parTransId="{41A5645D-AC83-4A3D-AB78-0A44D6FDDCAA}" sibTransId="{19B6CD00-9E14-428D-9F85-4AC6DC3758AF}"/>
    <dgm:cxn modelId="{34F9C22B-C333-4978-9EE8-DE2BF4172E39}" type="presOf" srcId="{0BA0C544-291D-41D2-A88E-A7AC7FC6E558}" destId="{2C3DD849-525F-4ABA-A203-2006BBB4741E}" srcOrd="0" destOrd="0" presId="urn:microsoft.com/office/officeart/2016/7/layout/VerticalSolidActionList"/>
    <dgm:cxn modelId="{87B71F2E-8530-4351-A7FB-C31A131DBE73}" srcId="{DA192159-189F-476F-A4E3-124ACFC524F8}" destId="{EE55ADCA-61DC-4D20-BDFF-E04FFE51A70D}" srcOrd="1" destOrd="0" parTransId="{95343F15-7B91-43D9-B15D-83D3C6A4AD16}" sibTransId="{14EC5ABF-0797-47F1-8D70-2983CA311D3B}"/>
    <dgm:cxn modelId="{25B7AA66-C20E-4EFC-B2CA-70648E5D32EB}" type="presOf" srcId="{D4462CEB-282B-4B37-8709-9759D7D6A544}" destId="{BF799541-F28F-414C-B666-1FB4B050D330}" srcOrd="0" destOrd="0" presId="urn:microsoft.com/office/officeart/2016/7/layout/VerticalSolidActionList"/>
    <dgm:cxn modelId="{BC69AB72-9127-46BC-9090-99305C5AA20B}" type="presOf" srcId="{6FFEC55B-5184-4BC4-8E2B-C55EF096473D}" destId="{B1092951-EC00-434B-B671-AA6BE5F6F2EE}" srcOrd="0" destOrd="0" presId="urn:microsoft.com/office/officeart/2016/7/layout/VerticalSolidActionList"/>
    <dgm:cxn modelId="{7ACB6193-C390-461F-A991-D8A7A42558C7}" type="presOf" srcId="{EE55ADCA-61DC-4D20-BDFF-E04FFE51A70D}" destId="{F481D6DE-F703-484F-9AF3-D5C26BA6EA4D}" srcOrd="0" destOrd="0" presId="urn:microsoft.com/office/officeart/2016/7/layout/VerticalSolidActionList"/>
    <dgm:cxn modelId="{949484A8-96BB-4357-93F2-D6A535DDCA83}" srcId="{EE55ADCA-61DC-4D20-BDFF-E04FFE51A70D}" destId="{0711F1FF-CD1E-4A47-8164-27BD567C6563}" srcOrd="0" destOrd="0" parTransId="{36E3A5A1-67DC-472F-B74F-3E0772F6D18C}" sibTransId="{CC28C021-2987-4607-9586-ACD8B4C69E8F}"/>
    <dgm:cxn modelId="{5157E7A9-199F-4466-B942-3DB3347CFA50}" srcId="{DA192159-189F-476F-A4E3-124ACFC524F8}" destId="{0BA0C544-291D-41D2-A88E-A7AC7FC6E558}" srcOrd="0" destOrd="0" parTransId="{F5DDAF4A-C39E-47DC-BA73-0911018B5200}" sibTransId="{74874D63-45C6-488B-9D52-0A20B2DA6E91}"/>
    <dgm:cxn modelId="{033A87CC-6CA0-499E-99E8-D2F0C851A641}" type="presOf" srcId="{C81AD8D7-319B-4DAA-8B94-4470491AA148}" destId="{7D24604B-2193-4068-880B-B99E8EC2A25F}" srcOrd="0" destOrd="0" presId="urn:microsoft.com/office/officeart/2016/7/layout/VerticalSolidActionList"/>
    <dgm:cxn modelId="{743407D1-BFC4-4D12-8E77-8D737826E396}" type="presOf" srcId="{DA192159-189F-476F-A4E3-124ACFC524F8}" destId="{2D95C121-F524-4224-AA5E-2A01E6DE8E34}" srcOrd="0" destOrd="0" presId="urn:microsoft.com/office/officeart/2016/7/layout/VerticalSolidActionList"/>
    <dgm:cxn modelId="{F760C4D7-FF91-442D-B18E-B5DC3F9CBE5A}" srcId="{DA192159-189F-476F-A4E3-124ACFC524F8}" destId="{D4462CEB-282B-4B37-8709-9759D7D6A544}" srcOrd="2" destOrd="0" parTransId="{F8B2BA45-E969-4EF1-BAF2-7868EE8C882D}" sibTransId="{5EB6F568-F161-4E8A-8FCA-C535083C140A}"/>
    <dgm:cxn modelId="{9F110FDA-7102-4875-8B67-A5BEE9A5B3BE}" type="presOf" srcId="{0711F1FF-CD1E-4A47-8164-27BD567C6563}" destId="{5E3308D3-08EB-4A91-8FF0-7309C993C78F}" srcOrd="0" destOrd="0" presId="urn:microsoft.com/office/officeart/2016/7/layout/VerticalSolidActionList"/>
    <dgm:cxn modelId="{72D22FF3-B04E-4631-8B8C-9965A4A14B8F}" srcId="{0BA0C544-291D-41D2-A88E-A7AC7FC6E558}" destId="{C81AD8D7-319B-4DAA-8B94-4470491AA148}" srcOrd="0" destOrd="0" parTransId="{525E081A-53B3-456C-BED9-1C861036473C}" sibTransId="{6F0D3981-5F4D-44C0-8F1C-6FC0C502E559}"/>
    <dgm:cxn modelId="{5D367234-1D71-4D6F-9E4A-214DDE05AB90}" type="presParOf" srcId="{2D95C121-F524-4224-AA5E-2A01E6DE8E34}" destId="{C6D5F5D7-8C81-4DC5-8056-B8894F27859E}" srcOrd="0" destOrd="0" presId="urn:microsoft.com/office/officeart/2016/7/layout/VerticalSolidActionList"/>
    <dgm:cxn modelId="{D679020E-F482-4648-881A-0F7B0FFBB97E}" type="presParOf" srcId="{C6D5F5D7-8C81-4DC5-8056-B8894F27859E}" destId="{2C3DD849-525F-4ABA-A203-2006BBB4741E}" srcOrd="0" destOrd="0" presId="urn:microsoft.com/office/officeart/2016/7/layout/VerticalSolidActionList"/>
    <dgm:cxn modelId="{C298C865-B082-405F-A30C-9D57046893BA}" type="presParOf" srcId="{C6D5F5D7-8C81-4DC5-8056-B8894F27859E}" destId="{7D24604B-2193-4068-880B-B99E8EC2A25F}" srcOrd="1" destOrd="0" presId="urn:microsoft.com/office/officeart/2016/7/layout/VerticalSolidActionList"/>
    <dgm:cxn modelId="{91C66920-FCC5-4ACA-8ADC-32CD493850D3}" type="presParOf" srcId="{2D95C121-F524-4224-AA5E-2A01E6DE8E34}" destId="{1C1A4A14-0B03-4ADA-82A0-70C77A4E6461}" srcOrd="1" destOrd="0" presId="urn:microsoft.com/office/officeart/2016/7/layout/VerticalSolidActionList"/>
    <dgm:cxn modelId="{F57BD86E-A15F-48D8-B622-3696D31B8BFD}" type="presParOf" srcId="{2D95C121-F524-4224-AA5E-2A01E6DE8E34}" destId="{45A40375-2B00-4BAC-A8F2-B00BAD4E6318}" srcOrd="2" destOrd="0" presId="urn:microsoft.com/office/officeart/2016/7/layout/VerticalSolidActionList"/>
    <dgm:cxn modelId="{04843D2D-DFFD-47DB-8AC0-5BD05AA04398}" type="presParOf" srcId="{45A40375-2B00-4BAC-A8F2-B00BAD4E6318}" destId="{F481D6DE-F703-484F-9AF3-D5C26BA6EA4D}" srcOrd="0" destOrd="0" presId="urn:microsoft.com/office/officeart/2016/7/layout/VerticalSolidActionList"/>
    <dgm:cxn modelId="{D73B4F86-41FD-4691-AF32-0681E7AC2C49}" type="presParOf" srcId="{45A40375-2B00-4BAC-A8F2-B00BAD4E6318}" destId="{5E3308D3-08EB-4A91-8FF0-7309C993C78F}" srcOrd="1" destOrd="0" presId="urn:microsoft.com/office/officeart/2016/7/layout/VerticalSolidActionList"/>
    <dgm:cxn modelId="{10200AAD-CAAB-4BBB-AA8A-DA9757F062CD}" type="presParOf" srcId="{2D95C121-F524-4224-AA5E-2A01E6DE8E34}" destId="{C490A12B-67C6-45A4-AF36-306BC4ABBFC1}" srcOrd="3" destOrd="0" presId="urn:microsoft.com/office/officeart/2016/7/layout/VerticalSolidActionList"/>
    <dgm:cxn modelId="{D63481B9-977E-4D39-8789-E31B9400137E}" type="presParOf" srcId="{2D95C121-F524-4224-AA5E-2A01E6DE8E34}" destId="{C82F47A1-8C1F-4982-81BB-662E2790DB76}" srcOrd="4" destOrd="0" presId="urn:microsoft.com/office/officeart/2016/7/layout/VerticalSolidActionList"/>
    <dgm:cxn modelId="{933563E2-3F34-4484-80BD-EFA6D1086DFC}" type="presParOf" srcId="{C82F47A1-8C1F-4982-81BB-662E2790DB76}" destId="{BF799541-F28F-414C-B666-1FB4B050D330}" srcOrd="0" destOrd="0" presId="urn:microsoft.com/office/officeart/2016/7/layout/VerticalSolidActionList"/>
    <dgm:cxn modelId="{E0B7BBD1-376D-4C82-917F-814184C4544C}" type="presParOf" srcId="{C82F47A1-8C1F-4982-81BB-662E2790DB76}" destId="{B1092951-EC00-434B-B671-AA6BE5F6F2EE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92159-189F-476F-A4E3-124ACFC524F8}" type="doc">
      <dgm:prSet loTypeId="urn:microsoft.com/office/officeart/2016/7/layout/VerticalSolidActionList" loCatId="List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0BA0C544-291D-41D2-A88E-A7AC7FC6E558}">
      <dgm:prSet/>
      <dgm:spPr/>
      <dgm:t>
        <a:bodyPr/>
        <a:lstStyle/>
        <a:p>
          <a:r>
            <a:rPr lang="en-US"/>
            <a:t>Deploy</a:t>
          </a:r>
        </a:p>
      </dgm:t>
    </dgm:pt>
    <dgm:pt modelId="{F5DDAF4A-C39E-47DC-BA73-0911018B5200}" type="parTrans" cxnId="{5157E7A9-199F-4466-B942-3DB3347CFA50}">
      <dgm:prSet/>
      <dgm:spPr/>
      <dgm:t>
        <a:bodyPr/>
        <a:lstStyle/>
        <a:p>
          <a:endParaRPr lang="en-US"/>
        </a:p>
      </dgm:t>
    </dgm:pt>
    <dgm:pt modelId="{74874D63-45C6-488B-9D52-0A20B2DA6E91}" type="sibTrans" cxnId="{5157E7A9-199F-4466-B942-3DB3347CFA50}">
      <dgm:prSet/>
      <dgm:spPr/>
      <dgm:t>
        <a:bodyPr/>
        <a:lstStyle/>
        <a:p>
          <a:endParaRPr lang="en-US"/>
        </a:p>
      </dgm:t>
    </dgm:pt>
    <dgm:pt modelId="{C81AD8D7-319B-4DAA-8B94-4470491AA148}">
      <dgm:prSet/>
      <dgm:spPr/>
      <dgm:t>
        <a:bodyPr/>
        <a:lstStyle/>
        <a:p>
          <a:r>
            <a:rPr lang="en-US"/>
            <a:t>Deploy  a testing environment combining the JoPEQ mechanism and the DLG attack.</a:t>
          </a:r>
        </a:p>
      </dgm:t>
    </dgm:pt>
    <dgm:pt modelId="{525E081A-53B3-456C-BED9-1C861036473C}" type="parTrans" cxnId="{72D22FF3-B04E-4631-8B8C-9965A4A14B8F}">
      <dgm:prSet/>
      <dgm:spPr/>
      <dgm:t>
        <a:bodyPr/>
        <a:lstStyle/>
        <a:p>
          <a:endParaRPr lang="en-US"/>
        </a:p>
      </dgm:t>
    </dgm:pt>
    <dgm:pt modelId="{6F0D3981-5F4D-44C0-8F1C-6FC0C502E559}" type="sibTrans" cxnId="{72D22FF3-B04E-4631-8B8C-9965A4A14B8F}">
      <dgm:prSet/>
      <dgm:spPr/>
      <dgm:t>
        <a:bodyPr/>
        <a:lstStyle/>
        <a:p>
          <a:endParaRPr lang="en-US"/>
        </a:p>
      </dgm:t>
    </dgm:pt>
    <dgm:pt modelId="{EE55ADCA-61DC-4D20-BDFF-E04FFE51A70D}">
      <dgm:prSet/>
      <dgm:spPr/>
      <dgm:t>
        <a:bodyPr/>
        <a:lstStyle/>
        <a:p>
          <a:r>
            <a:rPr lang="en-US"/>
            <a:t>Prove</a:t>
          </a:r>
        </a:p>
      </dgm:t>
    </dgm:pt>
    <dgm:pt modelId="{95343F15-7B91-43D9-B15D-83D3C6A4AD16}" type="parTrans" cxnId="{87B71F2E-8530-4351-A7FB-C31A131DBE73}">
      <dgm:prSet/>
      <dgm:spPr/>
      <dgm:t>
        <a:bodyPr/>
        <a:lstStyle/>
        <a:p>
          <a:endParaRPr lang="en-US"/>
        </a:p>
      </dgm:t>
    </dgm:pt>
    <dgm:pt modelId="{14EC5ABF-0797-47F1-8D70-2983CA311D3B}" type="sibTrans" cxnId="{87B71F2E-8530-4351-A7FB-C31A131DBE73}">
      <dgm:prSet/>
      <dgm:spPr/>
      <dgm:t>
        <a:bodyPr/>
        <a:lstStyle/>
        <a:p>
          <a:endParaRPr lang="en-US"/>
        </a:p>
      </dgm:t>
    </dgm:pt>
    <dgm:pt modelId="{0711F1FF-CD1E-4A47-8164-27BD567C6563}">
      <dgm:prSet/>
      <dgm:spPr/>
      <dgm:t>
        <a:bodyPr/>
        <a:lstStyle/>
        <a:p>
          <a:r>
            <a:rPr lang="en-US"/>
            <a:t>Experimentally prove that </a:t>
          </a:r>
          <a:r>
            <a:rPr lang="en-US" err="1"/>
            <a:t>JoPEQ</a:t>
          </a:r>
          <a:r>
            <a:rPr lang="en-US"/>
            <a:t> transcends other SOTA privacy enhancement methods.</a:t>
          </a:r>
        </a:p>
      </dgm:t>
    </dgm:pt>
    <dgm:pt modelId="{36E3A5A1-67DC-472F-B74F-3E0772F6D18C}" type="parTrans" cxnId="{949484A8-96BB-4357-93F2-D6A535DDCA83}">
      <dgm:prSet/>
      <dgm:spPr/>
      <dgm:t>
        <a:bodyPr/>
        <a:lstStyle/>
        <a:p>
          <a:endParaRPr lang="en-US"/>
        </a:p>
      </dgm:t>
    </dgm:pt>
    <dgm:pt modelId="{CC28C021-2987-4607-9586-ACD8B4C69E8F}" type="sibTrans" cxnId="{949484A8-96BB-4357-93F2-D6A535DDCA83}">
      <dgm:prSet/>
      <dgm:spPr/>
      <dgm:t>
        <a:bodyPr/>
        <a:lstStyle/>
        <a:p>
          <a:endParaRPr lang="en-US"/>
        </a:p>
      </dgm:t>
    </dgm:pt>
    <dgm:pt modelId="{D4462CEB-282B-4B37-8709-9759D7D6A544}">
      <dgm:prSet/>
      <dgm:spPr/>
      <dgm:t>
        <a:bodyPr/>
        <a:lstStyle/>
        <a:p>
          <a:r>
            <a:rPr lang="en-US"/>
            <a:t>Write and publish</a:t>
          </a:r>
        </a:p>
      </dgm:t>
    </dgm:pt>
    <dgm:pt modelId="{F8B2BA45-E969-4EF1-BAF2-7868EE8C882D}" type="parTrans" cxnId="{F760C4D7-FF91-442D-B18E-B5DC3F9CBE5A}">
      <dgm:prSet/>
      <dgm:spPr/>
      <dgm:t>
        <a:bodyPr/>
        <a:lstStyle/>
        <a:p>
          <a:endParaRPr lang="en-US"/>
        </a:p>
      </dgm:t>
    </dgm:pt>
    <dgm:pt modelId="{5EB6F568-F161-4E8A-8FCA-C535083C140A}" type="sibTrans" cxnId="{F760C4D7-FF91-442D-B18E-B5DC3F9CBE5A}">
      <dgm:prSet/>
      <dgm:spPr/>
      <dgm:t>
        <a:bodyPr/>
        <a:lstStyle/>
        <a:p>
          <a:endParaRPr lang="en-US"/>
        </a:p>
      </dgm:t>
    </dgm:pt>
    <dgm:pt modelId="{6FFEC55B-5184-4BC4-8E2B-C55EF096473D}">
      <dgm:prSet/>
      <dgm:spPr/>
      <dgm:t>
        <a:bodyPr/>
        <a:lstStyle/>
        <a:p>
          <a:r>
            <a:rPr lang="en-US"/>
            <a:t>Write and publish a paper regarding our results.</a:t>
          </a:r>
        </a:p>
      </dgm:t>
    </dgm:pt>
    <dgm:pt modelId="{41A5645D-AC83-4A3D-AB78-0A44D6FDDCAA}" type="parTrans" cxnId="{DC5D2C1A-EBE1-4384-99E8-364FCA6F9D56}">
      <dgm:prSet/>
      <dgm:spPr/>
      <dgm:t>
        <a:bodyPr/>
        <a:lstStyle/>
        <a:p>
          <a:endParaRPr lang="en-US"/>
        </a:p>
      </dgm:t>
    </dgm:pt>
    <dgm:pt modelId="{19B6CD00-9E14-428D-9F85-4AC6DC3758AF}" type="sibTrans" cxnId="{DC5D2C1A-EBE1-4384-99E8-364FCA6F9D56}">
      <dgm:prSet/>
      <dgm:spPr/>
      <dgm:t>
        <a:bodyPr/>
        <a:lstStyle/>
        <a:p>
          <a:endParaRPr lang="en-US"/>
        </a:p>
      </dgm:t>
    </dgm:pt>
    <dgm:pt modelId="{2D95C121-F524-4224-AA5E-2A01E6DE8E34}" type="pres">
      <dgm:prSet presAssocID="{DA192159-189F-476F-A4E3-124ACFC524F8}" presName="Name0" presStyleCnt="0">
        <dgm:presLayoutVars>
          <dgm:dir/>
          <dgm:animLvl val="lvl"/>
          <dgm:resizeHandles val="exact"/>
        </dgm:presLayoutVars>
      </dgm:prSet>
      <dgm:spPr/>
    </dgm:pt>
    <dgm:pt modelId="{C6D5F5D7-8C81-4DC5-8056-B8894F27859E}" type="pres">
      <dgm:prSet presAssocID="{0BA0C544-291D-41D2-A88E-A7AC7FC6E558}" presName="linNode" presStyleCnt="0"/>
      <dgm:spPr/>
    </dgm:pt>
    <dgm:pt modelId="{2C3DD849-525F-4ABA-A203-2006BBB4741E}" type="pres">
      <dgm:prSet presAssocID="{0BA0C544-291D-41D2-A88E-A7AC7FC6E558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7D24604B-2193-4068-880B-B99E8EC2A25F}" type="pres">
      <dgm:prSet presAssocID="{0BA0C544-291D-41D2-A88E-A7AC7FC6E558}" presName="descendantText" presStyleLbl="alignAccFollowNode1" presStyleIdx="0" presStyleCnt="3">
        <dgm:presLayoutVars>
          <dgm:bulletEnabled/>
        </dgm:presLayoutVars>
      </dgm:prSet>
      <dgm:spPr/>
    </dgm:pt>
    <dgm:pt modelId="{1C1A4A14-0B03-4ADA-82A0-70C77A4E6461}" type="pres">
      <dgm:prSet presAssocID="{74874D63-45C6-488B-9D52-0A20B2DA6E91}" presName="sp" presStyleCnt="0"/>
      <dgm:spPr/>
    </dgm:pt>
    <dgm:pt modelId="{45A40375-2B00-4BAC-A8F2-B00BAD4E6318}" type="pres">
      <dgm:prSet presAssocID="{EE55ADCA-61DC-4D20-BDFF-E04FFE51A70D}" presName="linNode" presStyleCnt="0"/>
      <dgm:spPr/>
    </dgm:pt>
    <dgm:pt modelId="{F481D6DE-F703-484F-9AF3-D5C26BA6EA4D}" type="pres">
      <dgm:prSet presAssocID="{EE55ADCA-61DC-4D20-BDFF-E04FFE51A70D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5E3308D3-08EB-4A91-8FF0-7309C993C78F}" type="pres">
      <dgm:prSet presAssocID="{EE55ADCA-61DC-4D20-BDFF-E04FFE51A70D}" presName="descendantText" presStyleLbl="alignAccFollowNode1" presStyleIdx="1" presStyleCnt="3">
        <dgm:presLayoutVars>
          <dgm:bulletEnabled/>
        </dgm:presLayoutVars>
      </dgm:prSet>
      <dgm:spPr/>
    </dgm:pt>
    <dgm:pt modelId="{C490A12B-67C6-45A4-AF36-306BC4ABBFC1}" type="pres">
      <dgm:prSet presAssocID="{14EC5ABF-0797-47F1-8D70-2983CA311D3B}" presName="sp" presStyleCnt="0"/>
      <dgm:spPr/>
    </dgm:pt>
    <dgm:pt modelId="{C82F47A1-8C1F-4982-81BB-662E2790DB76}" type="pres">
      <dgm:prSet presAssocID="{D4462CEB-282B-4B37-8709-9759D7D6A544}" presName="linNode" presStyleCnt="0"/>
      <dgm:spPr/>
    </dgm:pt>
    <dgm:pt modelId="{BF799541-F28F-414C-B666-1FB4B050D330}" type="pres">
      <dgm:prSet presAssocID="{D4462CEB-282B-4B37-8709-9759D7D6A544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B1092951-EC00-434B-B671-AA6BE5F6F2EE}" type="pres">
      <dgm:prSet presAssocID="{D4462CEB-282B-4B37-8709-9759D7D6A544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DC5D2C1A-EBE1-4384-99E8-364FCA6F9D56}" srcId="{D4462CEB-282B-4B37-8709-9759D7D6A544}" destId="{6FFEC55B-5184-4BC4-8E2B-C55EF096473D}" srcOrd="0" destOrd="0" parTransId="{41A5645D-AC83-4A3D-AB78-0A44D6FDDCAA}" sibTransId="{19B6CD00-9E14-428D-9F85-4AC6DC3758AF}"/>
    <dgm:cxn modelId="{34F9C22B-C333-4978-9EE8-DE2BF4172E39}" type="presOf" srcId="{0BA0C544-291D-41D2-A88E-A7AC7FC6E558}" destId="{2C3DD849-525F-4ABA-A203-2006BBB4741E}" srcOrd="0" destOrd="0" presId="urn:microsoft.com/office/officeart/2016/7/layout/VerticalSolidActionList"/>
    <dgm:cxn modelId="{87B71F2E-8530-4351-A7FB-C31A131DBE73}" srcId="{DA192159-189F-476F-A4E3-124ACFC524F8}" destId="{EE55ADCA-61DC-4D20-BDFF-E04FFE51A70D}" srcOrd="1" destOrd="0" parTransId="{95343F15-7B91-43D9-B15D-83D3C6A4AD16}" sibTransId="{14EC5ABF-0797-47F1-8D70-2983CA311D3B}"/>
    <dgm:cxn modelId="{25B7AA66-C20E-4EFC-B2CA-70648E5D32EB}" type="presOf" srcId="{D4462CEB-282B-4B37-8709-9759D7D6A544}" destId="{BF799541-F28F-414C-B666-1FB4B050D330}" srcOrd="0" destOrd="0" presId="urn:microsoft.com/office/officeart/2016/7/layout/VerticalSolidActionList"/>
    <dgm:cxn modelId="{BC69AB72-9127-46BC-9090-99305C5AA20B}" type="presOf" srcId="{6FFEC55B-5184-4BC4-8E2B-C55EF096473D}" destId="{B1092951-EC00-434B-B671-AA6BE5F6F2EE}" srcOrd="0" destOrd="0" presId="urn:microsoft.com/office/officeart/2016/7/layout/VerticalSolidActionList"/>
    <dgm:cxn modelId="{7ACB6193-C390-461F-A991-D8A7A42558C7}" type="presOf" srcId="{EE55ADCA-61DC-4D20-BDFF-E04FFE51A70D}" destId="{F481D6DE-F703-484F-9AF3-D5C26BA6EA4D}" srcOrd="0" destOrd="0" presId="urn:microsoft.com/office/officeart/2016/7/layout/VerticalSolidActionList"/>
    <dgm:cxn modelId="{949484A8-96BB-4357-93F2-D6A535DDCA83}" srcId="{EE55ADCA-61DC-4D20-BDFF-E04FFE51A70D}" destId="{0711F1FF-CD1E-4A47-8164-27BD567C6563}" srcOrd="0" destOrd="0" parTransId="{36E3A5A1-67DC-472F-B74F-3E0772F6D18C}" sibTransId="{CC28C021-2987-4607-9586-ACD8B4C69E8F}"/>
    <dgm:cxn modelId="{5157E7A9-199F-4466-B942-3DB3347CFA50}" srcId="{DA192159-189F-476F-A4E3-124ACFC524F8}" destId="{0BA0C544-291D-41D2-A88E-A7AC7FC6E558}" srcOrd="0" destOrd="0" parTransId="{F5DDAF4A-C39E-47DC-BA73-0911018B5200}" sibTransId="{74874D63-45C6-488B-9D52-0A20B2DA6E91}"/>
    <dgm:cxn modelId="{033A87CC-6CA0-499E-99E8-D2F0C851A641}" type="presOf" srcId="{C81AD8D7-319B-4DAA-8B94-4470491AA148}" destId="{7D24604B-2193-4068-880B-B99E8EC2A25F}" srcOrd="0" destOrd="0" presId="urn:microsoft.com/office/officeart/2016/7/layout/VerticalSolidActionList"/>
    <dgm:cxn modelId="{743407D1-BFC4-4D12-8E77-8D737826E396}" type="presOf" srcId="{DA192159-189F-476F-A4E3-124ACFC524F8}" destId="{2D95C121-F524-4224-AA5E-2A01E6DE8E34}" srcOrd="0" destOrd="0" presId="urn:microsoft.com/office/officeart/2016/7/layout/VerticalSolidActionList"/>
    <dgm:cxn modelId="{F760C4D7-FF91-442D-B18E-B5DC3F9CBE5A}" srcId="{DA192159-189F-476F-A4E3-124ACFC524F8}" destId="{D4462CEB-282B-4B37-8709-9759D7D6A544}" srcOrd="2" destOrd="0" parTransId="{F8B2BA45-E969-4EF1-BAF2-7868EE8C882D}" sibTransId="{5EB6F568-F161-4E8A-8FCA-C535083C140A}"/>
    <dgm:cxn modelId="{9F110FDA-7102-4875-8B67-A5BEE9A5B3BE}" type="presOf" srcId="{0711F1FF-CD1E-4A47-8164-27BD567C6563}" destId="{5E3308D3-08EB-4A91-8FF0-7309C993C78F}" srcOrd="0" destOrd="0" presId="urn:microsoft.com/office/officeart/2016/7/layout/VerticalSolidActionList"/>
    <dgm:cxn modelId="{72D22FF3-B04E-4631-8B8C-9965A4A14B8F}" srcId="{0BA0C544-291D-41D2-A88E-A7AC7FC6E558}" destId="{C81AD8D7-319B-4DAA-8B94-4470491AA148}" srcOrd="0" destOrd="0" parTransId="{525E081A-53B3-456C-BED9-1C861036473C}" sibTransId="{6F0D3981-5F4D-44C0-8F1C-6FC0C502E559}"/>
    <dgm:cxn modelId="{5D367234-1D71-4D6F-9E4A-214DDE05AB90}" type="presParOf" srcId="{2D95C121-F524-4224-AA5E-2A01E6DE8E34}" destId="{C6D5F5D7-8C81-4DC5-8056-B8894F27859E}" srcOrd="0" destOrd="0" presId="urn:microsoft.com/office/officeart/2016/7/layout/VerticalSolidActionList"/>
    <dgm:cxn modelId="{D679020E-F482-4648-881A-0F7B0FFBB97E}" type="presParOf" srcId="{C6D5F5D7-8C81-4DC5-8056-B8894F27859E}" destId="{2C3DD849-525F-4ABA-A203-2006BBB4741E}" srcOrd="0" destOrd="0" presId="urn:microsoft.com/office/officeart/2016/7/layout/VerticalSolidActionList"/>
    <dgm:cxn modelId="{C298C865-B082-405F-A30C-9D57046893BA}" type="presParOf" srcId="{C6D5F5D7-8C81-4DC5-8056-B8894F27859E}" destId="{7D24604B-2193-4068-880B-B99E8EC2A25F}" srcOrd="1" destOrd="0" presId="urn:microsoft.com/office/officeart/2016/7/layout/VerticalSolidActionList"/>
    <dgm:cxn modelId="{91C66920-FCC5-4ACA-8ADC-32CD493850D3}" type="presParOf" srcId="{2D95C121-F524-4224-AA5E-2A01E6DE8E34}" destId="{1C1A4A14-0B03-4ADA-82A0-70C77A4E6461}" srcOrd="1" destOrd="0" presId="urn:microsoft.com/office/officeart/2016/7/layout/VerticalSolidActionList"/>
    <dgm:cxn modelId="{F57BD86E-A15F-48D8-B622-3696D31B8BFD}" type="presParOf" srcId="{2D95C121-F524-4224-AA5E-2A01E6DE8E34}" destId="{45A40375-2B00-4BAC-A8F2-B00BAD4E6318}" srcOrd="2" destOrd="0" presId="urn:microsoft.com/office/officeart/2016/7/layout/VerticalSolidActionList"/>
    <dgm:cxn modelId="{04843D2D-DFFD-47DB-8AC0-5BD05AA04398}" type="presParOf" srcId="{45A40375-2B00-4BAC-A8F2-B00BAD4E6318}" destId="{F481D6DE-F703-484F-9AF3-D5C26BA6EA4D}" srcOrd="0" destOrd="0" presId="urn:microsoft.com/office/officeart/2016/7/layout/VerticalSolidActionList"/>
    <dgm:cxn modelId="{D73B4F86-41FD-4691-AF32-0681E7AC2C49}" type="presParOf" srcId="{45A40375-2B00-4BAC-A8F2-B00BAD4E6318}" destId="{5E3308D3-08EB-4A91-8FF0-7309C993C78F}" srcOrd="1" destOrd="0" presId="urn:microsoft.com/office/officeart/2016/7/layout/VerticalSolidActionList"/>
    <dgm:cxn modelId="{10200AAD-CAAB-4BBB-AA8A-DA9757F062CD}" type="presParOf" srcId="{2D95C121-F524-4224-AA5E-2A01E6DE8E34}" destId="{C490A12B-67C6-45A4-AF36-306BC4ABBFC1}" srcOrd="3" destOrd="0" presId="urn:microsoft.com/office/officeart/2016/7/layout/VerticalSolidActionList"/>
    <dgm:cxn modelId="{D63481B9-977E-4D39-8789-E31B9400137E}" type="presParOf" srcId="{2D95C121-F524-4224-AA5E-2A01E6DE8E34}" destId="{C82F47A1-8C1F-4982-81BB-662E2790DB76}" srcOrd="4" destOrd="0" presId="urn:microsoft.com/office/officeart/2016/7/layout/VerticalSolidActionList"/>
    <dgm:cxn modelId="{933563E2-3F34-4484-80BD-EFA6D1086DFC}" type="presParOf" srcId="{C82F47A1-8C1F-4982-81BB-662E2790DB76}" destId="{BF799541-F28F-414C-B666-1FB4B050D330}" srcOrd="0" destOrd="0" presId="urn:microsoft.com/office/officeart/2016/7/layout/VerticalSolidActionList"/>
    <dgm:cxn modelId="{E0B7BBD1-376D-4C82-917F-814184C4544C}" type="presParOf" srcId="{C82F47A1-8C1F-4982-81BB-662E2790DB76}" destId="{B1092951-EC00-434B-B671-AA6BE5F6F2EE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CE624B-E320-46A8-9722-CF985003DBD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DEA3E03-65B2-4437-9548-080D7A3D893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300" b="0" i="0">
              <a:solidFill>
                <a:schemeClr val="bg1"/>
              </a:solidFill>
            </a:rPr>
            <a:t>our results are positive. Using </a:t>
          </a:r>
          <a:r>
            <a:rPr lang="en-US" sz="2300" b="0" i="0" err="1">
              <a:solidFill>
                <a:schemeClr val="bg1"/>
              </a:solidFill>
            </a:rPr>
            <a:t>JoPEQ</a:t>
          </a:r>
          <a:r>
            <a:rPr lang="en-US" sz="2300" b="0" i="0">
              <a:solidFill>
                <a:schemeClr val="bg1"/>
              </a:solidFill>
            </a:rPr>
            <a:t> on the single node system reduces the privacy leakage.</a:t>
          </a:r>
          <a:endParaRPr lang="en-US" sz="2300">
            <a:solidFill>
              <a:schemeClr val="bg1"/>
            </a:solidFill>
          </a:endParaRPr>
        </a:p>
      </dgm:t>
    </dgm:pt>
    <dgm:pt modelId="{8A98441B-56C3-4F56-8CDA-115C9FEFE944}" type="parTrans" cxnId="{D5CBCB61-C885-4DBC-8467-9A59B54C4397}">
      <dgm:prSet/>
      <dgm:spPr/>
      <dgm:t>
        <a:bodyPr/>
        <a:lstStyle/>
        <a:p>
          <a:endParaRPr lang="en-US"/>
        </a:p>
      </dgm:t>
    </dgm:pt>
    <dgm:pt modelId="{02F338C4-188B-4021-AE0A-28B0B5DF1F28}" type="sibTrans" cxnId="{D5CBCB61-C885-4DBC-8467-9A59B54C4397}">
      <dgm:prSet/>
      <dgm:spPr/>
      <dgm:t>
        <a:bodyPr/>
        <a:lstStyle/>
        <a:p>
          <a:endParaRPr lang="en-US"/>
        </a:p>
      </dgm:t>
    </dgm:pt>
    <dgm:pt modelId="{0E761E7A-D5CC-4A6B-A2D6-9705A831D4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Combining SDQ and PPN surpasses other SOTA techniques a</a:t>
          </a:r>
          <a:r>
            <a:rPr lang="en-US" b="0" i="0">
              <a:solidFill>
                <a:srgbClr val="0A3455"/>
              </a:solidFill>
              <a:latin typeface="Arial"/>
              <a:ea typeface="+mn-ea"/>
              <a:cs typeface="+mn-cs"/>
            </a:rPr>
            <a:t>llowing us to accurately achieve the desired privacy.</a:t>
          </a:r>
          <a:endParaRPr lang="en-US">
            <a:solidFill>
              <a:schemeClr val="bg1"/>
            </a:solidFill>
          </a:endParaRPr>
        </a:p>
      </dgm:t>
    </dgm:pt>
    <dgm:pt modelId="{DC163F84-1C55-493F-82D0-087F4DC52D3D}" type="parTrans" cxnId="{9509D5E0-4B04-421C-B0CF-785E35D1BD63}">
      <dgm:prSet/>
      <dgm:spPr/>
      <dgm:t>
        <a:bodyPr/>
        <a:lstStyle/>
        <a:p>
          <a:endParaRPr lang="en-US"/>
        </a:p>
      </dgm:t>
    </dgm:pt>
    <dgm:pt modelId="{5AA39C91-19AD-4E66-B8E5-F8474CD12A2F}" type="sibTrans" cxnId="{9509D5E0-4B04-421C-B0CF-785E35D1BD63}">
      <dgm:prSet/>
      <dgm:spPr/>
      <dgm:t>
        <a:bodyPr/>
        <a:lstStyle/>
        <a:p>
          <a:endParaRPr lang="en-US"/>
        </a:p>
      </dgm:t>
    </dgm:pt>
    <dgm:pt modelId="{885D20A7-AC21-4AD1-B49F-3364C48EF3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solidFill>
                <a:srgbClr val="0A3455"/>
              </a:solidFill>
              <a:latin typeface="Arial"/>
              <a:ea typeface="+mn-ea"/>
              <a:cs typeface="+mn-cs"/>
            </a:rPr>
            <a:t>The results of the project are currently being summarized as a journal paper intended  to be submitted to the IEEE Transactions on Signal Processing. </a:t>
          </a:r>
        </a:p>
      </dgm:t>
    </dgm:pt>
    <dgm:pt modelId="{1CEB6D02-D0D1-49B6-9324-9B66741775BA}" type="parTrans" cxnId="{78E0B441-316F-A64D-A36C-2E57C18B6C8C}">
      <dgm:prSet/>
      <dgm:spPr/>
      <dgm:t>
        <a:bodyPr/>
        <a:lstStyle/>
        <a:p>
          <a:endParaRPr lang="en-US"/>
        </a:p>
      </dgm:t>
    </dgm:pt>
    <dgm:pt modelId="{3E7E8795-CD77-4011-83F0-DB81ACEC5B35}" type="sibTrans" cxnId="{78E0B441-316F-A64D-A36C-2E57C18B6C8C}">
      <dgm:prSet/>
      <dgm:spPr/>
      <dgm:t>
        <a:bodyPr/>
        <a:lstStyle/>
        <a:p>
          <a:endParaRPr lang="en-US"/>
        </a:p>
      </dgm:t>
    </dgm:pt>
    <dgm:pt modelId="{1DA6C96D-6B17-40D7-8B00-193FF2B53DED}" type="pres">
      <dgm:prSet presAssocID="{3DCE624B-E320-46A8-9722-CF985003DBD3}" presName="root" presStyleCnt="0">
        <dgm:presLayoutVars>
          <dgm:dir/>
          <dgm:resizeHandles val="exact"/>
        </dgm:presLayoutVars>
      </dgm:prSet>
      <dgm:spPr/>
    </dgm:pt>
    <dgm:pt modelId="{F10E55BD-3DE7-41BC-BF7D-E64D543406EF}" type="pres">
      <dgm:prSet presAssocID="{9DEA3E03-65B2-4437-9548-080D7A3D8935}" presName="compNode" presStyleCnt="0"/>
      <dgm:spPr/>
    </dgm:pt>
    <dgm:pt modelId="{89B5F088-1378-493C-8CA0-03B6B4CD7C5E}" type="pres">
      <dgm:prSet presAssocID="{9DEA3E03-65B2-4437-9548-080D7A3D8935}" presName="bgRect" presStyleLbl="bgShp" presStyleIdx="0" presStyleCnt="3"/>
      <dgm:spPr/>
    </dgm:pt>
    <dgm:pt modelId="{6800CD46-9202-4289-A3EC-D2399D16CACD}" type="pres">
      <dgm:prSet presAssocID="{9DEA3E03-65B2-4437-9548-080D7A3D89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082F1E04-E84E-4BFD-8D9E-30E7F47FEF1C}" type="pres">
      <dgm:prSet presAssocID="{9DEA3E03-65B2-4437-9548-080D7A3D8935}" presName="spaceRect" presStyleCnt="0"/>
      <dgm:spPr/>
    </dgm:pt>
    <dgm:pt modelId="{316A601A-18B3-4174-B438-258CBDCEAB4A}" type="pres">
      <dgm:prSet presAssocID="{9DEA3E03-65B2-4437-9548-080D7A3D8935}" presName="parTx" presStyleLbl="revTx" presStyleIdx="0" presStyleCnt="3">
        <dgm:presLayoutVars>
          <dgm:chMax val="0"/>
          <dgm:chPref val="0"/>
        </dgm:presLayoutVars>
      </dgm:prSet>
      <dgm:spPr/>
    </dgm:pt>
    <dgm:pt modelId="{099E86D6-4BC7-4807-837B-649AA3D8A7D2}" type="pres">
      <dgm:prSet presAssocID="{02F338C4-188B-4021-AE0A-28B0B5DF1F28}" presName="sibTrans" presStyleCnt="0"/>
      <dgm:spPr/>
    </dgm:pt>
    <dgm:pt modelId="{51868F98-6BE8-48E3-A34E-EBA88D084D8C}" type="pres">
      <dgm:prSet presAssocID="{0E761E7A-D5CC-4A6B-A2D6-9705A831D43E}" presName="compNode" presStyleCnt="0"/>
      <dgm:spPr/>
    </dgm:pt>
    <dgm:pt modelId="{18EBBE7D-BB96-4D9C-8C50-9998AAFFFB36}" type="pres">
      <dgm:prSet presAssocID="{0E761E7A-D5CC-4A6B-A2D6-9705A831D43E}" presName="bgRect" presStyleLbl="bgShp" presStyleIdx="1" presStyleCnt="3"/>
      <dgm:spPr/>
    </dgm:pt>
    <dgm:pt modelId="{962E4B24-82ED-4A63-B161-76BDBCC97BF0}" type="pres">
      <dgm:prSet presAssocID="{0E761E7A-D5CC-4A6B-A2D6-9705A831D43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al with solid fill"/>
        </a:ext>
      </dgm:extLst>
    </dgm:pt>
    <dgm:pt modelId="{F0585091-81F0-43B2-95F8-A4744D86AA24}" type="pres">
      <dgm:prSet presAssocID="{0E761E7A-D5CC-4A6B-A2D6-9705A831D43E}" presName="spaceRect" presStyleCnt="0"/>
      <dgm:spPr/>
    </dgm:pt>
    <dgm:pt modelId="{BEE27EF0-309D-4FB6-B57F-FF79D0EAC451}" type="pres">
      <dgm:prSet presAssocID="{0E761E7A-D5CC-4A6B-A2D6-9705A831D43E}" presName="parTx" presStyleLbl="revTx" presStyleIdx="1" presStyleCnt="3">
        <dgm:presLayoutVars>
          <dgm:chMax val="0"/>
          <dgm:chPref val="0"/>
        </dgm:presLayoutVars>
      </dgm:prSet>
      <dgm:spPr/>
    </dgm:pt>
    <dgm:pt modelId="{D600D230-3DAD-4F82-A7C7-3D56D9BE222C}" type="pres">
      <dgm:prSet presAssocID="{5AA39C91-19AD-4E66-B8E5-F8474CD12A2F}" presName="sibTrans" presStyleCnt="0"/>
      <dgm:spPr/>
    </dgm:pt>
    <dgm:pt modelId="{1996F260-52C0-4541-82A9-75200347263F}" type="pres">
      <dgm:prSet presAssocID="{885D20A7-AC21-4AD1-B49F-3364C48EF3FB}" presName="compNode" presStyleCnt="0"/>
      <dgm:spPr/>
    </dgm:pt>
    <dgm:pt modelId="{8190D11E-CCC8-4706-A0F9-F809DF73DB38}" type="pres">
      <dgm:prSet presAssocID="{885D20A7-AC21-4AD1-B49F-3364C48EF3FB}" presName="bgRect" presStyleLbl="bgShp" presStyleIdx="2" presStyleCnt="3"/>
      <dgm:spPr/>
    </dgm:pt>
    <dgm:pt modelId="{51EBF05B-468B-4B12-912C-3CC333E4DEDD}" type="pres">
      <dgm:prSet presAssocID="{885D20A7-AC21-4AD1-B49F-3364C48EF3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AAB8CF8F-F753-4BBA-B81F-01843BE3BC79}" type="pres">
      <dgm:prSet presAssocID="{885D20A7-AC21-4AD1-B49F-3364C48EF3FB}" presName="spaceRect" presStyleCnt="0"/>
      <dgm:spPr/>
    </dgm:pt>
    <dgm:pt modelId="{7452E15D-1345-4C29-9D13-E89EFBCD6310}" type="pres">
      <dgm:prSet presAssocID="{885D20A7-AC21-4AD1-B49F-3364C48EF3F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8E0B441-316F-A64D-A36C-2E57C18B6C8C}" srcId="{3DCE624B-E320-46A8-9722-CF985003DBD3}" destId="{885D20A7-AC21-4AD1-B49F-3364C48EF3FB}" srcOrd="2" destOrd="0" parTransId="{1CEB6D02-D0D1-49B6-9324-9B66741775BA}" sibTransId="{3E7E8795-CD77-4011-83F0-DB81ACEC5B35}"/>
    <dgm:cxn modelId="{F4E8CC4E-917A-4FAA-AC15-AD8B068423CB}" type="presOf" srcId="{3DCE624B-E320-46A8-9722-CF985003DBD3}" destId="{1DA6C96D-6B17-40D7-8B00-193FF2B53DED}" srcOrd="0" destOrd="0" presId="urn:microsoft.com/office/officeart/2018/2/layout/IconVerticalSolidList"/>
    <dgm:cxn modelId="{D5CBCB61-C885-4DBC-8467-9A59B54C4397}" srcId="{3DCE624B-E320-46A8-9722-CF985003DBD3}" destId="{9DEA3E03-65B2-4437-9548-080D7A3D8935}" srcOrd="0" destOrd="0" parTransId="{8A98441B-56C3-4F56-8CDA-115C9FEFE944}" sibTransId="{02F338C4-188B-4021-AE0A-28B0B5DF1F28}"/>
    <dgm:cxn modelId="{6FABE9CD-91B1-4EDC-8FA9-7EFF4EEFEAED}" type="presOf" srcId="{0E761E7A-D5CC-4A6B-A2D6-9705A831D43E}" destId="{BEE27EF0-309D-4FB6-B57F-FF79D0EAC451}" srcOrd="0" destOrd="0" presId="urn:microsoft.com/office/officeart/2018/2/layout/IconVerticalSolidList"/>
    <dgm:cxn modelId="{9509D5E0-4B04-421C-B0CF-785E35D1BD63}" srcId="{3DCE624B-E320-46A8-9722-CF985003DBD3}" destId="{0E761E7A-D5CC-4A6B-A2D6-9705A831D43E}" srcOrd="1" destOrd="0" parTransId="{DC163F84-1C55-493F-82D0-087F4DC52D3D}" sibTransId="{5AA39C91-19AD-4E66-B8E5-F8474CD12A2F}"/>
    <dgm:cxn modelId="{5E82AAE2-6FBA-5645-927D-86D0042FC160}" type="presOf" srcId="{885D20A7-AC21-4AD1-B49F-3364C48EF3FB}" destId="{7452E15D-1345-4C29-9D13-E89EFBCD6310}" srcOrd="0" destOrd="0" presId="urn:microsoft.com/office/officeart/2018/2/layout/IconVerticalSolidList"/>
    <dgm:cxn modelId="{7B9607F5-918A-49DD-B1A2-A1ABB6021D63}" type="presOf" srcId="{9DEA3E03-65B2-4437-9548-080D7A3D8935}" destId="{316A601A-18B3-4174-B438-258CBDCEAB4A}" srcOrd="0" destOrd="0" presId="urn:microsoft.com/office/officeart/2018/2/layout/IconVerticalSolidList"/>
    <dgm:cxn modelId="{2721BD3D-C9C0-42E6-8F51-F6E7B1B00B63}" type="presParOf" srcId="{1DA6C96D-6B17-40D7-8B00-193FF2B53DED}" destId="{F10E55BD-3DE7-41BC-BF7D-E64D543406EF}" srcOrd="0" destOrd="0" presId="urn:microsoft.com/office/officeart/2018/2/layout/IconVerticalSolidList"/>
    <dgm:cxn modelId="{9CF502AD-978E-4F70-B63B-D5F8E1F018BE}" type="presParOf" srcId="{F10E55BD-3DE7-41BC-BF7D-E64D543406EF}" destId="{89B5F088-1378-493C-8CA0-03B6B4CD7C5E}" srcOrd="0" destOrd="0" presId="urn:microsoft.com/office/officeart/2018/2/layout/IconVerticalSolidList"/>
    <dgm:cxn modelId="{9875F8EA-1FC2-4BA0-B705-AC1D050211B3}" type="presParOf" srcId="{F10E55BD-3DE7-41BC-BF7D-E64D543406EF}" destId="{6800CD46-9202-4289-A3EC-D2399D16CACD}" srcOrd="1" destOrd="0" presId="urn:microsoft.com/office/officeart/2018/2/layout/IconVerticalSolidList"/>
    <dgm:cxn modelId="{39D38ADB-3264-4F39-BF74-2A6A10F84E64}" type="presParOf" srcId="{F10E55BD-3DE7-41BC-BF7D-E64D543406EF}" destId="{082F1E04-E84E-4BFD-8D9E-30E7F47FEF1C}" srcOrd="2" destOrd="0" presId="urn:microsoft.com/office/officeart/2018/2/layout/IconVerticalSolidList"/>
    <dgm:cxn modelId="{AD858558-DB10-4787-908D-400F3CCC9E72}" type="presParOf" srcId="{F10E55BD-3DE7-41BC-BF7D-E64D543406EF}" destId="{316A601A-18B3-4174-B438-258CBDCEAB4A}" srcOrd="3" destOrd="0" presId="urn:microsoft.com/office/officeart/2018/2/layout/IconVerticalSolidList"/>
    <dgm:cxn modelId="{87590D28-0D29-44E6-9040-92C21781DCC8}" type="presParOf" srcId="{1DA6C96D-6B17-40D7-8B00-193FF2B53DED}" destId="{099E86D6-4BC7-4807-837B-649AA3D8A7D2}" srcOrd="1" destOrd="0" presId="urn:microsoft.com/office/officeart/2018/2/layout/IconVerticalSolidList"/>
    <dgm:cxn modelId="{7CD6AE48-5D22-4960-9FD1-959A4BFE2015}" type="presParOf" srcId="{1DA6C96D-6B17-40D7-8B00-193FF2B53DED}" destId="{51868F98-6BE8-48E3-A34E-EBA88D084D8C}" srcOrd="2" destOrd="0" presId="urn:microsoft.com/office/officeart/2018/2/layout/IconVerticalSolidList"/>
    <dgm:cxn modelId="{81223126-6F36-4D70-93F4-E98FB7B24559}" type="presParOf" srcId="{51868F98-6BE8-48E3-A34E-EBA88D084D8C}" destId="{18EBBE7D-BB96-4D9C-8C50-9998AAFFFB36}" srcOrd="0" destOrd="0" presId="urn:microsoft.com/office/officeart/2018/2/layout/IconVerticalSolidList"/>
    <dgm:cxn modelId="{13B1A969-8AB3-4ED9-98E4-9CA41FA7AE94}" type="presParOf" srcId="{51868F98-6BE8-48E3-A34E-EBA88D084D8C}" destId="{962E4B24-82ED-4A63-B161-76BDBCC97BF0}" srcOrd="1" destOrd="0" presId="urn:microsoft.com/office/officeart/2018/2/layout/IconVerticalSolidList"/>
    <dgm:cxn modelId="{0541FF79-336E-4852-9A68-D93348A354A6}" type="presParOf" srcId="{51868F98-6BE8-48E3-A34E-EBA88D084D8C}" destId="{F0585091-81F0-43B2-95F8-A4744D86AA24}" srcOrd="2" destOrd="0" presId="urn:microsoft.com/office/officeart/2018/2/layout/IconVerticalSolidList"/>
    <dgm:cxn modelId="{F78AE53A-D32C-4B95-829D-AF670AA6EB68}" type="presParOf" srcId="{51868F98-6BE8-48E3-A34E-EBA88D084D8C}" destId="{BEE27EF0-309D-4FB6-B57F-FF79D0EAC451}" srcOrd="3" destOrd="0" presId="urn:microsoft.com/office/officeart/2018/2/layout/IconVerticalSolidList"/>
    <dgm:cxn modelId="{32832FB7-FCD8-BE4A-8E4F-347568193BF8}" type="presParOf" srcId="{1DA6C96D-6B17-40D7-8B00-193FF2B53DED}" destId="{D600D230-3DAD-4F82-A7C7-3D56D9BE222C}" srcOrd="3" destOrd="0" presId="urn:microsoft.com/office/officeart/2018/2/layout/IconVerticalSolidList"/>
    <dgm:cxn modelId="{E8D66A81-A99D-4444-8817-D7DABE1C42D5}" type="presParOf" srcId="{1DA6C96D-6B17-40D7-8B00-193FF2B53DED}" destId="{1996F260-52C0-4541-82A9-75200347263F}" srcOrd="4" destOrd="0" presId="urn:microsoft.com/office/officeart/2018/2/layout/IconVerticalSolidList"/>
    <dgm:cxn modelId="{C0A5B090-6521-1940-885E-58637E284F69}" type="presParOf" srcId="{1996F260-52C0-4541-82A9-75200347263F}" destId="{8190D11E-CCC8-4706-A0F9-F809DF73DB38}" srcOrd="0" destOrd="0" presId="urn:microsoft.com/office/officeart/2018/2/layout/IconVerticalSolidList"/>
    <dgm:cxn modelId="{09204AFC-710E-5E4C-A6E4-ACA3DB7698FD}" type="presParOf" srcId="{1996F260-52C0-4541-82A9-75200347263F}" destId="{51EBF05B-468B-4B12-912C-3CC333E4DEDD}" srcOrd="1" destOrd="0" presId="urn:microsoft.com/office/officeart/2018/2/layout/IconVerticalSolidList"/>
    <dgm:cxn modelId="{B1545C7D-762D-034E-B67F-EB150ED8573C}" type="presParOf" srcId="{1996F260-52C0-4541-82A9-75200347263F}" destId="{AAB8CF8F-F753-4BBA-B81F-01843BE3BC79}" srcOrd="2" destOrd="0" presId="urn:microsoft.com/office/officeart/2018/2/layout/IconVerticalSolidList"/>
    <dgm:cxn modelId="{1EC85819-C873-1C4A-9A6B-BE0D48AB8478}" type="presParOf" srcId="{1996F260-52C0-4541-82A9-75200347263F}" destId="{7452E15D-1345-4C29-9D13-E89EFBCD631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24604B-2193-4068-880B-B99E8EC2A25F}">
      <dsp:nvSpPr>
        <dsp:cNvPr id="0" name=""/>
        <dsp:cNvSpPr/>
      </dsp:nvSpPr>
      <dsp:spPr>
        <a:xfrm>
          <a:off x="1136080" y="1423"/>
          <a:ext cx="4544320" cy="145908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172" tIns="370608" rIns="88172" bIns="37060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Deploy  a testing environment combining the JoPEQ mechanism and the DLG attack.</a:t>
          </a:r>
        </a:p>
      </dsp:txBody>
      <dsp:txXfrm>
        <a:off x="1136080" y="1423"/>
        <a:ext cx="4544320" cy="1459087"/>
      </dsp:txXfrm>
    </dsp:sp>
    <dsp:sp modelId="{2C3DD849-525F-4ABA-A203-2006BBB4741E}">
      <dsp:nvSpPr>
        <dsp:cNvPr id="0" name=""/>
        <dsp:cNvSpPr/>
      </dsp:nvSpPr>
      <dsp:spPr>
        <a:xfrm>
          <a:off x="0" y="1423"/>
          <a:ext cx="1136080" cy="14590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118" tIns="144125" rIns="60118" bIns="14412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Deploy</a:t>
          </a:r>
        </a:p>
      </dsp:txBody>
      <dsp:txXfrm>
        <a:off x="0" y="1423"/>
        <a:ext cx="1136080" cy="1459087"/>
      </dsp:txXfrm>
    </dsp:sp>
    <dsp:sp modelId="{5E3308D3-08EB-4A91-8FF0-7309C993C78F}">
      <dsp:nvSpPr>
        <dsp:cNvPr id="0" name=""/>
        <dsp:cNvSpPr/>
      </dsp:nvSpPr>
      <dsp:spPr>
        <a:xfrm>
          <a:off x="1136080" y="1548056"/>
          <a:ext cx="4544320" cy="145908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172" tIns="370608" rIns="88172" bIns="37060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Experimentally prove that JoPEQ transcends other SOTA privacy enhancement methods.</a:t>
          </a:r>
        </a:p>
      </dsp:txBody>
      <dsp:txXfrm>
        <a:off x="1136080" y="1548056"/>
        <a:ext cx="4544320" cy="1459087"/>
      </dsp:txXfrm>
    </dsp:sp>
    <dsp:sp modelId="{F481D6DE-F703-484F-9AF3-D5C26BA6EA4D}">
      <dsp:nvSpPr>
        <dsp:cNvPr id="0" name=""/>
        <dsp:cNvSpPr/>
      </dsp:nvSpPr>
      <dsp:spPr>
        <a:xfrm>
          <a:off x="0" y="1548056"/>
          <a:ext cx="1136080" cy="14590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118" tIns="144125" rIns="60118" bIns="14412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Prove</a:t>
          </a:r>
        </a:p>
      </dsp:txBody>
      <dsp:txXfrm>
        <a:off x="0" y="1548056"/>
        <a:ext cx="1136080" cy="1459087"/>
      </dsp:txXfrm>
    </dsp:sp>
    <dsp:sp modelId="{B1092951-EC00-434B-B671-AA6BE5F6F2EE}">
      <dsp:nvSpPr>
        <dsp:cNvPr id="0" name=""/>
        <dsp:cNvSpPr/>
      </dsp:nvSpPr>
      <dsp:spPr>
        <a:xfrm>
          <a:off x="1136080" y="3094689"/>
          <a:ext cx="4544320" cy="145908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172" tIns="370608" rIns="88172" bIns="37060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Write and publish a paper regarding our results.</a:t>
          </a:r>
        </a:p>
      </dsp:txBody>
      <dsp:txXfrm>
        <a:off x="1136080" y="3094689"/>
        <a:ext cx="4544320" cy="1459087"/>
      </dsp:txXfrm>
    </dsp:sp>
    <dsp:sp modelId="{BF799541-F28F-414C-B666-1FB4B050D330}">
      <dsp:nvSpPr>
        <dsp:cNvPr id="0" name=""/>
        <dsp:cNvSpPr/>
      </dsp:nvSpPr>
      <dsp:spPr>
        <a:xfrm>
          <a:off x="0" y="3094689"/>
          <a:ext cx="1136080" cy="14590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118" tIns="144125" rIns="60118" bIns="14412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Write and publish</a:t>
          </a:r>
        </a:p>
      </dsp:txBody>
      <dsp:txXfrm>
        <a:off x="0" y="3094689"/>
        <a:ext cx="1136080" cy="14590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24604B-2193-4068-880B-B99E8EC2A25F}">
      <dsp:nvSpPr>
        <dsp:cNvPr id="0" name=""/>
        <dsp:cNvSpPr/>
      </dsp:nvSpPr>
      <dsp:spPr>
        <a:xfrm>
          <a:off x="1207490" y="1423"/>
          <a:ext cx="4829960" cy="145908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15" tIns="370608" rIns="93715" bIns="37060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Deploy  a testing environment combining the JoPEQ mechanism and the DLG attack.</a:t>
          </a:r>
        </a:p>
      </dsp:txBody>
      <dsp:txXfrm>
        <a:off x="1207490" y="1423"/>
        <a:ext cx="4829960" cy="1459087"/>
      </dsp:txXfrm>
    </dsp:sp>
    <dsp:sp modelId="{2C3DD849-525F-4ABA-A203-2006BBB4741E}">
      <dsp:nvSpPr>
        <dsp:cNvPr id="0" name=""/>
        <dsp:cNvSpPr/>
      </dsp:nvSpPr>
      <dsp:spPr>
        <a:xfrm>
          <a:off x="0" y="1423"/>
          <a:ext cx="1207490" cy="14590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896" tIns="144125" rIns="63896" bIns="14412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Deploy</a:t>
          </a:r>
        </a:p>
      </dsp:txBody>
      <dsp:txXfrm>
        <a:off x="0" y="1423"/>
        <a:ext cx="1207490" cy="1459087"/>
      </dsp:txXfrm>
    </dsp:sp>
    <dsp:sp modelId="{5E3308D3-08EB-4A91-8FF0-7309C993C78F}">
      <dsp:nvSpPr>
        <dsp:cNvPr id="0" name=""/>
        <dsp:cNvSpPr/>
      </dsp:nvSpPr>
      <dsp:spPr>
        <a:xfrm>
          <a:off x="1207490" y="1548056"/>
          <a:ext cx="4829960" cy="145908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15" tIns="370608" rIns="93715" bIns="37060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Experimentally prove that </a:t>
          </a:r>
          <a:r>
            <a:rPr lang="en-US" sz="1800" kern="1200" err="1"/>
            <a:t>JoPEQ</a:t>
          </a:r>
          <a:r>
            <a:rPr lang="en-US" sz="1800" kern="1200"/>
            <a:t> transcends other SOTA privacy enhancement methods.</a:t>
          </a:r>
        </a:p>
      </dsp:txBody>
      <dsp:txXfrm>
        <a:off x="1207490" y="1548056"/>
        <a:ext cx="4829960" cy="1459087"/>
      </dsp:txXfrm>
    </dsp:sp>
    <dsp:sp modelId="{F481D6DE-F703-484F-9AF3-D5C26BA6EA4D}">
      <dsp:nvSpPr>
        <dsp:cNvPr id="0" name=""/>
        <dsp:cNvSpPr/>
      </dsp:nvSpPr>
      <dsp:spPr>
        <a:xfrm>
          <a:off x="0" y="1548056"/>
          <a:ext cx="1207490" cy="14590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896" tIns="144125" rIns="63896" bIns="14412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Prove</a:t>
          </a:r>
        </a:p>
      </dsp:txBody>
      <dsp:txXfrm>
        <a:off x="0" y="1548056"/>
        <a:ext cx="1207490" cy="1459087"/>
      </dsp:txXfrm>
    </dsp:sp>
    <dsp:sp modelId="{B1092951-EC00-434B-B671-AA6BE5F6F2EE}">
      <dsp:nvSpPr>
        <dsp:cNvPr id="0" name=""/>
        <dsp:cNvSpPr/>
      </dsp:nvSpPr>
      <dsp:spPr>
        <a:xfrm>
          <a:off x="1207490" y="3094689"/>
          <a:ext cx="4829960" cy="145908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15" tIns="370608" rIns="93715" bIns="37060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Write and publish a paper regarding our results.</a:t>
          </a:r>
        </a:p>
      </dsp:txBody>
      <dsp:txXfrm>
        <a:off x="1207490" y="3094689"/>
        <a:ext cx="4829960" cy="1459087"/>
      </dsp:txXfrm>
    </dsp:sp>
    <dsp:sp modelId="{BF799541-F28F-414C-B666-1FB4B050D330}">
      <dsp:nvSpPr>
        <dsp:cNvPr id="0" name=""/>
        <dsp:cNvSpPr/>
      </dsp:nvSpPr>
      <dsp:spPr>
        <a:xfrm>
          <a:off x="0" y="3094689"/>
          <a:ext cx="1207490" cy="14590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896" tIns="144125" rIns="63896" bIns="14412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Write and publish</a:t>
          </a:r>
        </a:p>
      </dsp:txBody>
      <dsp:txXfrm>
        <a:off x="0" y="3094689"/>
        <a:ext cx="1207490" cy="14590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5F088-1378-493C-8CA0-03B6B4CD7C5E}">
      <dsp:nvSpPr>
        <dsp:cNvPr id="0" name=""/>
        <dsp:cNvSpPr/>
      </dsp:nvSpPr>
      <dsp:spPr>
        <a:xfrm>
          <a:off x="0" y="556"/>
          <a:ext cx="11360800" cy="13011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0CD46-9202-4289-A3EC-D2399D16CACD}">
      <dsp:nvSpPr>
        <dsp:cNvPr id="0" name=""/>
        <dsp:cNvSpPr/>
      </dsp:nvSpPr>
      <dsp:spPr>
        <a:xfrm>
          <a:off x="393603" y="293318"/>
          <a:ext cx="715642" cy="7156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6A601A-18B3-4174-B438-258CBDCEAB4A}">
      <dsp:nvSpPr>
        <dsp:cNvPr id="0" name=""/>
        <dsp:cNvSpPr/>
      </dsp:nvSpPr>
      <dsp:spPr>
        <a:xfrm>
          <a:off x="1502849" y="556"/>
          <a:ext cx="9857950" cy="1301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707" tIns="137707" rIns="137707" bIns="137707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>
              <a:solidFill>
                <a:schemeClr val="bg1"/>
              </a:solidFill>
            </a:rPr>
            <a:t>our results are positive. Using </a:t>
          </a:r>
          <a:r>
            <a:rPr lang="en-US" sz="2300" b="0" i="0" kern="1200" err="1">
              <a:solidFill>
                <a:schemeClr val="bg1"/>
              </a:solidFill>
            </a:rPr>
            <a:t>JoPEQ</a:t>
          </a:r>
          <a:r>
            <a:rPr lang="en-US" sz="2300" b="0" i="0" kern="1200">
              <a:solidFill>
                <a:schemeClr val="bg1"/>
              </a:solidFill>
            </a:rPr>
            <a:t> on the single node system reduces the privacy leakage.</a:t>
          </a:r>
          <a:endParaRPr lang="en-US" sz="2300" kern="1200">
            <a:solidFill>
              <a:schemeClr val="bg1"/>
            </a:solidFill>
          </a:endParaRPr>
        </a:p>
      </dsp:txBody>
      <dsp:txXfrm>
        <a:off x="1502849" y="556"/>
        <a:ext cx="9857950" cy="1301167"/>
      </dsp:txXfrm>
    </dsp:sp>
    <dsp:sp modelId="{18EBBE7D-BB96-4D9C-8C50-9998AAFFFB36}">
      <dsp:nvSpPr>
        <dsp:cNvPr id="0" name=""/>
        <dsp:cNvSpPr/>
      </dsp:nvSpPr>
      <dsp:spPr>
        <a:xfrm>
          <a:off x="0" y="1627016"/>
          <a:ext cx="11360800" cy="13011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E4B24-82ED-4A63-B161-76BDBCC97BF0}">
      <dsp:nvSpPr>
        <dsp:cNvPr id="0" name=""/>
        <dsp:cNvSpPr/>
      </dsp:nvSpPr>
      <dsp:spPr>
        <a:xfrm>
          <a:off x="393603" y="1919778"/>
          <a:ext cx="715642" cy="7156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E27EF0-309D-4FB6-B57F-FF79D0EAC451}">
      <dsp:nvSpPr>
        <dsp:cNvPr id="0" name=""/>
        <dsp:cNvSpPr/>
      </dsp:nvSpPr>
      <dsp:spPr>
        <a:xfrm>
          <a:off x="1502849" y="1627016"/>
          <a:ext cx="9857950" cy="1301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707" tIns="137707" rIns="137707" bIns="137707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Combining SDQ and PPN surpasses other SOTA techniques a</a:t>
          </a:r>
          <a:r>
            <a:rPr lang="en-US" sz="2300" b="0" i="0" kern="1200">
              <a:solidFill>
                <a:srgbClr val="0A3455"/>
              </a:solidFill>
              <a:latin typeface="Arial"/>
              <a:ea typeface="+mn-ea"/>
              <a:cs typeface="+mn-cs"/>
            </a:rPr>
            <a:t>llowing us to accurately achieve the desired privacy.</a:t>
          </a:r>
          <a:endParaRPr lang="en-US" sz="2300" kern="1200">
            <a:solidFill>
              <a:schemeClr val="bg1"/>
            </a:solidFill>
          </a:endParaRPr>
        </a:p>
      </dsp:txBody>
      <dsp:txXfrm>
        <a:off x="1502849" y="1627016"/>
        <a:ext cx="9857950" cy="1301167"/>
      </dsp:txXfrm>
    </dsp:sp>
    <dsp:sp modelId="{8190D11E-CCC8-4706-A0F9-F809DF73DB38}">
      <dsp:nvSpPr>
        <dsp:cNvPr id="0" name=""/>
        <dsp:cNvSpPr/>
      </dsp:nvSpPr>
      <dsp:spPr>
        <a:xfrm>
          <a:off x="0" y="3253475"/>
          <a:ext cx="11360800" cy="13011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EBF05B-468B-4B12-912C-3CC333E4DEDD}">
      <dsp:nvSpPr>
        <dsp:cNvPr id="0" name=""/>
        <dsp:cNvSpPr/>
      </dsp:nvSpPr>
      <dsp:spPr>
        <a:xfrm>
          <a:off x="393603" y="3546238"/>
          <a:ext cx="715642" cy="7156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2E15D-1345-4C29-9D13-E89EFBCD6310}">
      <dsp:nvSpPr>
        <dsp:cNvPr id="0" name=""/>
        <dsp:cNvSpPr/>
      </dsp:nvSpPr>
      <dsp:spPr>
        <a:xfrm>
          <a:off x="1502849" y="3253475"/>
          <a:ext cx="9857950" cy="1301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707" tIns="137707" rIns="137707" bIns="137707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>
              <a:solidFill>
                <a:srgbClr val="0A3455"/>
              </a:solidFill>
              <a:latin typeface="Arial"/>
              <a:ea typeface="+mn-ea"/>
              <a:cs typeface="+mn-cs"/>
            </a:rPr>
            <a:t>The results of the project are currently being summarized as a journal paper intended  to be submitted to the IEEE Transactions on Signal Processing. </a:t>
          </a:r>
        </a:p>
      </dsp:txBody>
      <dsp:txXfrm>
        <a:off x="1502849" y="3253475"/>
        <a:ext cx="9857950" cy="1301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41A7C-1833-8E4A-9E23-D53B11FCD457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45837-177B-304D-AEC2-C78F8110F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43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בתור התחלה הרמנו את סביבת ה</a:t>
            </a:r>
            <a:r>
              <a:rPr lang="en-US"/>
              <a:t>DLG</a:t>
            </a:r>
            <a:r>
              <a:rPr lang="he-IL"/>
              <a:t> על מול עמדת קצה בודדת ובדקנו את הביצועים.  </a:t>
            </a:r>
          </a:p>
          <a:p>
            <a:pPr algn="r" rtl="1"/>
            <a:r>
              <a:rPr lang="he-IL"/>
              <a:t>בצד שמאל ניתן לראות שאנו לוקחים תמונה בודדת, מעבירים אותה </a:t>
            </a:r>
            <a:r>
              <a:rPr lang="he-IL" err="1"/>
              <a:t>איטרציה</a:t>
            </a:r>
            <a:r>
              <a:rPr lang="he-IL"/>
              <a:t> אחת של אימון, שולחים את </a:t>
            </a:r>
            <a:r>
              <a:rPr lang="he-IL" err="1"/>
              <a:t>הגרדיאנטים</a:t>
            </a:r>
            <a:r>
              <a:rPr lang="he-IL"/>
              <a:t> אל ה</a:t>
            </a:r>
            <a:r>
              <a:rPr lang="en-US"/>
              <a:t>DLG</a:t>
            </a:r>
            <a:r>
              <a:rPr lang="he-IL"/>
              <a:t> אשר משחזר את התמונה </a:t>
            </a:r>
            <a:r>
              <a:rPr lang="he-IL" err="1"/>
              <a:t>וה</a:t>
            </a:r>
            <a:r>
              <a:rPr lang="en-US"/>
              <a:t>label</a:t>
            </a:r>
            <a:r>
              <a:rPr lang="he-IL"/>
              <a:t> בצורה מושלמת.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כידוע במהלך האימון </a:t>
            </a:r>
            <a:r>
              <a:rPr lang="he-IL" err="1"/>
              <a:t>הגרדיאנטים</a:t>
            </a:r>
            <a:r>
              <a:rPr lang="he-IL"/>
              <a:t> משתנים אי לכך רצינו לבדוק את עמידות ה</a:t>
            </a:r>
            <a:r>
              <a:rPr lang="en-US"/>
              <a:t>DLG</a:t>
            </a:r>
            <a:r>
              <a:rPr lang="he-IL"/>
              <a:t> בשלבים שונים של האימון. כפי שניתן לראות לא מצאנו אף קשר חד משמעי בין השלב באימון לבין התכנסות ה</a:t>
            </a:r>
            <a:r>
              <a:rPr lang="en-US"/>
              <a:t>DLG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הדבר הבא שבדקנו היה את השפעת הוספת רעש לפלס </a:t>
            </a:r>
            <a:r>
              <a:rPr lang="he-IL" err="1"/>
              <a:t>לגרדיאנטים</a:t>
            </a:r>
            <a:r>
              <a:rPr lang="he-IL"/>
              <a:t> לפני שליחתם ל</a:t>
            </a:r>
            <a:r>
              <a:rPr lang="en-US"/>
              <a:t>DLG</a:t>
            </a:r>
            <a:r>
              <a:rPr lang="he-IL"/>
              <a:t>. ניתן לראות שככל שהשונות של הרעש גדולה יותר כך השפעת הרעש עולה ולא ניתן לשחזר את המידע המקורי.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לבסוף, השוונו את מנגנוני ההגנה הקיימים לשיטת ה</a:t>
            </a:r>
            <a:r>
              <a:rPr lang="en-US"/>
              <a:t>JOPEQ</a:t>
            </a:r>
            <a:r>
              <a:rPr lang="he-IL"/>
              <a:t> על מנת לעמוד את יעילותה.</a:t>
            </a:r>
          </a:p>
          <a:p>
            <a:pPr marL="228600" indent="-228600" algn="r" rtl="1">
              <a:buAutoNum type="arabicPeriod"/>
            </a:pPr>
            <a:r>
              <a:rPr lang="he-IL"/>
              <a:t>בגרף הבא הוספנו </a:t>
            </a:r>
            <a:r>
              <a:rPr lang="he-IL" err="1"/>
              <a:t>קוונטיזציה</a:t>
            </a:r>
            <a:r>
              <a:rPr lang="he-IL"/>
              <a:t> בלבד, ניתן לראות שככל שכמות הרמות גבוה יותר, כך השחזור </a:t>
            </a:r>
            <a:r>
              <a:rPr lang="he-IL" err="1"/>
              <a:t>מדוייק</a:t>
            </a:r>
            <a:r>
              <a:rPr lang="he-IL"/>
              <a:t> יותר.</a:t>
            </a:r>
          </a:p>
          <a:p>
            <a:pPr marL="228600" indent="-228600" algn="r" rtl="1">
              <a:buAutoNum type="arabicPeriod"/>
            </a:pPr>
            <a:r>
              <a:rPr lang="he-IL"/>
              <a:t>לאחר מכן ביצענו </a:t>
            </a:r>
            <a:r>
              <a:rPr lang="he-IL" err="1"/>
              <a:t>קוונטיזציה</a:t>
            </a:r>
            <a:r>
              <a:rPr lang="he-IL"/>
              <a:t> ו </a:t>
            </a:r>
            <a:r>
              <a:rPr lang="en-US"/>
              <a:t>DITHERING</a:t>
            </a:r>
            <a:r>
              <a:rPr lang="he-IL"/>
              <a:t> על </a:t>
            </a:r>
            <a:r>
              <a:rPr lang="he-IL" err="1"/>
              <a:t>הגראדינטים</a:t>
            </a:r>
            <a:r>
              <a:rPr lang="he-IL"/>
              <a:t>, ניתן לראות ש</a:t>
            </a:r>
            <a:r>
              <a:rPr lang="en-US"/>
              <a:t>DITHERING</a:t>
            </a:r>
            <a:r>
              <a:rPr lang="he-IL"/>
              <a:t> הפחית את רעש </a:t>
            </a:r>
            <a:r>
              <a:rPr lang="he-IL" err="1"/>
              <a:t>הקוונטיזציה</a:t>
            </a:r>
            <a:r>
              <a:rPr lang="he-IL"/>
              <a:t>.</a:t>
            </a:r>
          </a:p>
          <a:p>
            <a:pPr marL="228600" indent="-228600" algn="r" rtl="1">
              <a:buAutoNum type="arabicPeriod"/>
            </a:pPr>
            <a:r>
              <a:rPr lang="he-IL"/>
              <a:t>ובתמונה הכוללת, הפעלנו את שיטת ה</a:t>
            </a:r>
            <a:r>
              <a:rPr lang="en-US"/>
              <a:t>JOPEQ</a:t>
            </a:r>
            <a:r>
              <a:rPr lang="he-IL"/>
              <a:t> עבור ערכים שונים. גם כאן, ככל שהרעש עלה או לחלופין רמות </a:t>
            </a:r>
            <a:r>
              <a:rPr lang="he-IL" err="1"/>
              <a:t>הקוונטיזציה</a:t>
            </a:r>
            <a:r>
              <a:rPr lang="he-IL"/>
              <a:t> פחתו כך דיוק השחזור ירד.</a:t>
            </a:r>
          </a:p>
          <a:p>
            <a:pPr algn="r" rtl="1"/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45837-177B-304D-AEC2-C78F8110F5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29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בתור התחלה הרמנו את סביבת ה</a:t>
            </a:r>
            <a:r>
              <a:rPr lang="en-US"/>
              <a:t>DLG</a:t>
            </a:r>
            <a:r>
              <a:rPr lang="he-IL"/>
              <a:t> על מול עמדת קצה בודדת ובדקנו את הביצועים.  </a:t>
            </a:r>
          </a:p>
          <a:p>
            <a:pPr algn="r" rtl="1"/>
            <a:r>
              <a:rPr lang="he-IL"/>
              <a:t>בצד שמאל ניתן לראות שאנו לוקחים תמונה בודדת, מעבירים אותה </a:t>
            </a:r>
            <a:r>
              <a:rPr lang="he-IL" err="1"/>
              <a:t>איטרציה</a:t>
            </a:r>
            <a:r>
              <a:rPr lang="he-IL"/>
              <a:t> אחת של אימון, שולחים את </a:t>
            </a:r>
            <a:r>
              <a:rPr lang="he-IL" err="1"/>
              <a:t>הגרדיאנטים</a:t>
            </a:r>
            <a:r>
              <a:rPr lang="he-IL"/>
              <a:t> אל ה</a:t>
            </a:r>
            <a:r>
              <a:rPr lang="en-US"/>
              <a:t>DLG</a:t>
            </a:r>
            <a:r>
              <a:rPr lang="he-IL"/>
              <a:t> אשר משחזר את התמונה </a:t>
            </a:r>
            <a:r>
              <a:rPr lang="he-IL" err="1"/>
              <a:t>וה</a:t>
            </a:r>
            <a:r>
              <a:rPr lang="en-US"/>
              <a:t>label</a:t>
            </a:r>
            <a:r>
              <a:rPr lang="he-IL"/>
              <a:t> בצורה מושלמת.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כידוע במהלך האימון </a:t>
            </a:r>
            <a:r>
              <a:rPr lang="he-IL" err="1"/>
              <a:t>הגרדיאנטים</a:t>
            </a:r>
            <a:r>
              <a:rPr lang="he-IL"/>
              <a:t> משתנים אי לכך רצינו לבדוק את עמידות ה</a:t>
            </a:r>
            <a:r>
              <a:rPr lang="en-US"/>
              <a:t>DLG</a:t>
            </a:r>
            <a:r>
              <a:rPr lang="he-IL"/>
              <a:t> בשלבים שונים של האימון. כפי שניתן לראות לא מצאנו אף קשר חד משמעי בין השלב באימון לבין התכנסות ה</a:t>
            </a:r>
            <a:r>
              <a:rPr lang="en-US"/>
              <a:t>DLG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הדבר הבא שבדקנו היה את השפעת הוספת רעש לפלס </a:t>
            </a:r>
            <a:r>
              <a:rPr lang="he-IL" err="1"/>
              <a:t>לגרדיאנטים</a:t>
            </a:r>
            <a:r>
              <a:rPr lang="he-IL"/>
              <a:t> לפני שליחתם ל</a:t>
            </a:r>
            <a:r>
              <a:rPr lang="en-US"/>
              <a:t>DLG</a:t>
            </a:r>
            <a:r>
              <a:rPr lang="he-IL"/>
              <a:t>. ניתן לראות שככל שהשונות של הרעש גדולה יותר כך השפעת הרעש עולה ולא ניתן לשחזר את המידע המקורי.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לבסוף, השוונו את מנגנוני ההגנה הקיימים לשיטת ה</a:t>
            </a:r>
            <a:r>
              <a:rPr lang="en-US"/>
              <a:t>JOPEQ</a:t>
            </a:r>
            <a:r>
              <a:rPr lang="he-IL"/>
              <a:t> על מנת לעמוד את יעילותה.</a:t>
            </a:r>
          </a:p>
          <a:p>
            <a:pPr marL="228600" indent="-228600" algn="r" rtl="1">
              <a:buAutoNum type="arabicPeriod"/>
            </a:pPr>
            <a:r>
              <a:rPr lang="he-IL"/>
              <a:t>בגרף הבא הוספנו </a:t>
            </a:r>
            <a:r>
              <a:rPr lang="he-IL" err="1"/>
              <a:t>קוונטיזציה</a:t>
            </a:r>
            <a:r>
              <a:rPr lang="he-IL"/>
              <a:t> בלבד, ניתן לראות שככל שכמות הרמות גבוה יותר, כך השחזור </a:t>
            </a:r>
            <a:r>
              <a:rPr lang="he-IL" err="1"/>
              <a:t>מדוייק</a:t>
            </a:r>
            <a:r>
              <a:rPr lang="he-IL"/>
              <a:t> יותר.</a:t>
            </a:r>
          </a:p>
          <a:p>
            <a:pPr marL="228600" indent="-228600" algn="r" rtl="1">
              <a:buAutoNum type="arabicPeriod"/>
            </a:pPr>
            <a:r>
              <a:rPr lang="he-IL"/>
              <a:t>לאחר מכן ביצענו </a:t>
            </a:r>
            <a:r>
              <a:rPr lang="he-IL" err="1"/>
              <a:t>קוונטיזציה</a:t>
            </a:r>
            <a:r>
              <a:rPr lang="he-IL"/>
              <a:t> ו </a:t>
            </a:r>
            <a:r>
              <a:rPr lang="en-US"/>
              <a:t>DITHERING</a:t>
            </a:r>
            <a:r>
              <a:rPr lang="he-IL"/>
              <a:t> על </a:t>
            </a:r>
            <a:r>
              <a:rPr lang="he-IL" err="1"/>
              <a:t>הגראדינטים</a:t>
            </a:r>
            <a:r>
              <a:rPr lang="he-IL"/>
              <a:t>, ניתן לראות ש</a:t>
            </a:r>
            <a:r>
              <a:rPr lang="en-US"/>
              <a:t>DITHERING</a:t>
            </a:r>
            <a:r>
              <a:rPr lang="he-IL"/>
              <a:t> הפחית את רעש </a:t>
            </a:r>
            <a:r>
              <a:rPr lang="he-IL" err="1"/>
              <a:t>הקוונטיזציה</a:t>
            </a:r>
            <a:r>
              <a:rPr lang="he-IL"/>
              <a:t>.</a:t>
            </a:r>
          </a:p>
          <a:p>
            <a:pPr marL="228600" indent="-228600" algn="r" rtl="1">
              <a:buAutoNum type="arabicPeriod"/>
            </a:pPr>
            <a:r>
              <a:rPr lang="he-IL"/>
              <a:t>ובתמונה הכוללת, הפעלנו את שיטת ה</a:t>
            </a:r>
            <a:r>
              <a:rPr lang="en-US"/>
              <a:t>JOPEQ</a:t>
            </a:r>
            <a:r>
              <a:rPr lang="he-IL"/>
              <a:t> עבור ערכים שונים. גם כאן, ככל שהרעש עלה או לחלופין רמות </a:t>
            </a:r>
            <a:r>
              <a:rPr lang="he-IL" err="1"/>
              <a:t>הקוונטיזציה</a:t>
            </a:r>
            <a:r>
              <a:rPr lang="he-IL"/>
              <a:t> פחתו כך דיוק השחזור ירד.</a:t>
            </a:r>
          </a:p>
          <a:p>
            <a:pPr algn="r" rtl="1"/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45837-177B-304D-AEC2-C78F8110F5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84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בתור התחלה הרמנו את סביבת ה</a:t>
            </a:r>
            <a:r>
              <a:rPr lang="en-US"/>
              <a:t>DLG</a:t>
            </a:r>
            <a:r>
              <a:rPr lang="he-IL"/>
              <a:t> על מול עמדת קצה בודדת ובדקנו את הביצועים.  </a:t>
            </a:r>
          </a:p>
          <a:p>
            <a:pPr algn="r" rtl="1"/>
            <a:r>
              <a:rPr lang="he-IL"/>
              <a:t>בצד שמאל ניתן לראות שאנו לוקחים תמונה בודדת, מעבירים אותה </a:t>
            </a:r>
            <a:r>
              <a:rPr lang="he-IL" err="1"/>
              <a:t>איטרציה</a:t>
            </a:r>
            <a:r>
              <a:rPr lang="he-IL"/>
              <a:t> אחת של אימון, שולחים את </a:t>
            </a:r>
            <a:r>
              <a:rPr lang="he-IL" err="1"/>
              <a:t>הגרדיאנטים</a:t>
            </a:r>
            <a:r>
              <a:rPr lang="he-IL"/>
              <a:t> אל ה</a:t>
            </a:r>
            <a:r>
              <a:rPr lang="en-US"/>
              <a:t>DLG</a:t>
            </a:r>
            <a:r>
              <a:rPr lang="he-IL"/>
              <a:t> אשר משחזר את התמונה </a:t>
            </a:r>
            <a:r>
              <a:rPr lang="he-IL" err="1"/>
              <a:t>וה</a:t>
            </a:r>
            <a:r>
              <a:rPr lang="en-US"/>
              <a:t>label</a:t>
            </a:r>
            <a:r>
              <a:rPr lang="he-IL"/>
              <a:t> בצורה מושלמת.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כידוע במהלך האימון </a:t>
            </a:r>
            <a:r>
              <a:rPr lang="he-IL" err="1"/>
              <a:t>הגרדיאנטים</a:t>
            </a:r>
            <a:r>
              <a:rPr lang="he-IL"/>
              <a:t> משתנים אי לכך רצינו לבדוק את עמידות ה</a:t>
            </a:r>
            <a:r>
              <a:rPr lang="en-US"/>
              <a:t>DLG</a:t>
            </a:r>
            <a:r>
              <a:rPr lang="he-IL"/>
              <a:t> בשלבים שונים של האימון. כפי שניתן לראות לא מצאנו אף קשר חד משמעי בין השלב באימון לבין התכנסות ה</a:t>
            </a:r>
            <a:r>
              <a:rPr lang="en-US"/>
              <a:t>DLG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הדבר הבא שבדקנו היה את השפעת הוספת רעש לפלס </a:t>
            </a:r>
            <a:r>
              <a:rPr lang="he-IL" err="1"/>
              <a:t>לגרדיאנטים</a:t>
            </a:r>
            <a:r>
              <a:rPr lang="he-IL"/>
              <a:t> לפני שליחתם ל</a:t>
            </a:r>
            <a:r>
              <a:rPr lang="en-US"/>
              <a:t>DLG</a:t>
            </a:r>
            <a:r>
              <a:rPr lang="he-IL"/>
              <a:t>. ניתן לראות שככל שהשונות של הרעש גדולה יותר כך השפעת הרעש עולה ולא ניתן לשחזר את המידע המקורי.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לבסוף, השוונו את מנגנוני ההגנה הקיימים לשיטת ה</a:t>
            </a:r>
            <a:r>
              <a:rPr lang="en-US"/>
              <a:t>JOPEQ</a:t>
            </a:r>
            <a:r>
              <a:rPr lang="he-IL"/>
              <a:t> על מנת לעמוד את יעילותה.</a:t>
            </a:r>
          </a:p>
          <a:p>
            <a:pPr marL="228600" indent="-228600" algn="r" rtl="1">
              <a:buAutoNum type="arabicPeriod"/>
            </a:pPr>
            <a:r>
              <a:rPr lang="he-IL"/>
              <a:t>בגרף הבא הוספנו </a:t>
            </a:r>
            <a:r>
              <a:rPr lang="he-IL" err="1"/>
              <a:t>קוונטיזציה</a:t>
            </a:r>
            <a:r>
              <a:rPr lang="he-IL"/>
              <a:t> בלבד, ניתן לראות שככל שכמות הרמות גבוה יותר, כך השחזור </a:t>
            </a:r>
            <a:r>
              <a:rPr lang="he-IL" err="1"/>
              <a:t>מדוייק</a:t>
            </a:r>
            <a:r>
              <a:rPr lang="he-IL"/>
              <a:t> יותר.</a:t>
            </a:r>
          </a:p>
          <a:p>
            <a:pPr marL="228600" indent="-228600" algn="r" rtl="1">
              <a:buAutoNum type="arabicPeriod"/>
            </a:pPr>
            <a:r>
              <a:rPr lang="he-IL"/>
              <a:t>לאחר מכן ביצענו </a:t>
            </a:r>
            <a:r>
              <a:rPr lang="he-IL" err="1"/>
              <a:t>קוונטיזציה</a:t>
            </a:r>
            <a:r>
              <a:rPr lang="he-IL"/>
              <a:t> ו </a:t>
            </a:r>
            <a:r>
              <a:rPr lang="en-US"/>
              <a:t>DITHERING</a:t>
            </a:r>
            <a:r>
              <a:rPr lang="he-IL"/>
              <a:t> על </a:t>
            </a:r>
            <a:r>
              <a:rPr lang="he-IL" err="1"/>
              <a:t>הגראדינטים</a:t>
            </a:r>
            <a:r>
              <a:rPr lang="he-IL"/>
              <a:t>, ניתן לראות ש</a:t>
            </a:r>
            <a:r>
              <a:rPr lang="en-US"/>
              <a:t>DITHERING</a:t>
            </a:r>
            <a:r>
              <a:rPr lang="he-IL"/>
              <a:t> הפחית את רעש </a:t>
            </a:r>
            <a:r>
              <a:rPr lang="he-IL" err="1"/>
              <a:t>הקוונטיזציה</a:t>
            </a:r>
            <a:r>
              <a:rPr lang="he-IL"/>
              <a:t>.</a:t>
            </a:r>
          </a:p>
          <a:p>
            <a:pPr marL="228600" indent="-228600" algn="r" rtl="1">
              <a:buAutoNum type="arabicPeriod"/>
            </a:pPr>
            <a:r>
              <a:rPr lang="he-IL"/>
              <a:t>ובתמונה הכוללת, הפעלנו את שיטת ה</a:t>
            </a:r>
            <a:r>
              <a:rPr lang="en-US"/>
              <a:t>JOPEQ</a:t>
            </a:r>
            <a:r>
              <a:rPr lang="he-IL"/>
              <a:t> עבור ערכים שונים. גם כאן, ככל שהרעש עלה או לחלופין רמות </a:t>
            </a:r>
            <a:r>
              <a:rPr lang="he-IL" err="1"/>
              <a:t>הקוונטיזציה</a:t>
            </a:r>
            <a:r>
              <a:rPr lang="he-IL"/>
              <a:t> פחתו כך דיוק השחזור ירד.</a:t>
            </a:r>
          </a:p>
          <a:p>
            <a:pPr algn="r" rtl="1"/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45837-177B-304D-AEC2-C78F8110F5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97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במהלך הפרויקט נדרשנו לצבור ידע בתחומים רבים כגון: </a:t>
            </a:r>
            <a:r>
              <a:rPr lang="en-US"/>
              <a:t>FL, LATTICE QUANTIZATION, DIFFRENTIAL PRIVACY, DITHERING  ו </a:t>
            </a:r>
            <a:r>
              <a:rPr lang="en-US" err="1"/>
              <a:t>ולחקור</a:t>
            </a:r>
            <a:r>
              <a:rPr lang="en-US"/>
              <a:t> </a:t>
            </a:r>
            <a:r>
              <a:rPr lang="en-US" err="1"/>
              <a:t>הכיצד</a:t>
            </a:r>
            <a:r>
              <a:rPr lang="en-US"/>
              <a:t> </a:t>
            </a:r>
            <a:r>
              <a:rPr lang="en-US" err="1"/>
              <a:t>ניתן</a:t>
            </a:r>
            <a:r>
              <a:rPr lang="en-US"/>
              <a:t> </a:t>
            </a:r>
            <a:r>
              <a:rPr lang="en-US" err="1"/>
              <a:t>להגביר</a:t>
            </a:r>
            <a:r>
              <a:rPr lang="en-US"/>
              <a:t> </a:t>
            </a:r>
            <a:r>
              <a:rPr lang="en-US" err="1"/>
              <a:t>את</a:t>
            </a:r>
            <a:r>
              <a:rPr lang="en-US"/>
              <a:t> </a:t>
            </a:r>
            <a:r>
              <a:rPr lang="en-US" err="1"/>
              <a:t>פרטיות</a:t>
            </a:r>
            <a:r>
              <a:rPr lang="en-US"/>
              <a:t> </a:t>
            </a:r>
            <a:r>
              <a:rPr lang="en-US" err="1"/>
              <a:t>המשתמשים</a:t>
            </a:r>
            <a:r>
              <a:rPr lang="en-US"/>
              <a:t> </a:t>
            </a:r>
            <a:r>
              <a:rPr lang="en-US" err="1"/>
              <a:t>בFL</a:t>
            </a:r>
            <a:r>
              <a:rPr lang="en-US"/>
              <a:t>.</a:t>
            </a:r>
          </a:p>
          <a:p>
            <a:pPr algn="r" rtl="1"/>
            <a:r>
              <a:rPr lang="en-US" err="1"/>
              <a:t>על</a:t>
            </a:r>
            <a:r>
              <a:rPr lang="en-US"/>
              <a:t> </a:t>
            </a:r>
            <a:r>
              <a:rPr lang="en-US" err="1"/>
              <a:t>מנת</a:t>
            </a:r>
            <a:r>
              <a:rPr lang="en-US"/>
              <a:t> </a:t>
            </a:r>
            <a:r>
              <a:rPr lang="en-US" err="1"/>
              <a:t>לבצע</a:t>
            </a:r>
            <a:r>
              <a:rPr lang="en-US"/>
              <a:t> </a:t>
            </a:r>
            <a:r>
              <a:rPr lang="en-US" err="1"/>
              <a:t>זאת</a:t>
            </a:r>
            <a:r>
              <a:rPr lang="en-US"/>
              <a:t> </a:t>
            </a:r>
            <a:r>
              <a:rPr lang="en-US" err="1"/>
              <a:t>קראנו</a:t>
            </a:r>
            <a:r>
              <a:rPr lang="en-US"/>
              <a:t> </a:t>
            </a:r>
            <a:r>
              <a:rPr lang="en-US" err="1"/>
              <a:t>מאמרים</a:t>
            </a:r>
            <a:r>
              <a:rPr lang="en-US"/>
              <a:t> </a:t>
            </a:r>
            <a:r>
              <a:rPr lang="en-US" err="1"/>
              <a:t>רבים</a:t>
            </a:r>
            <a:r>
              <a:rPr lang="en-US"/>
              <a:t> </a:t>
            </a:r>
            <a:r>
              <a:rPr lang="en-US" err="1"/>
              <a:t>ושילבנו</a:t>
            </a:r>
            <a:r>
              <a:rPr lang="en-US"/>
              <a:t> </a:t>
            </a:r>
            <a:r>
              <a:rPr lang="en-US" err="1"/>
              <a:t>את</a:t>
            </a:r>
            <a:r>
              <a:rPr lang="en-US"/>
              <a:t> </a:t>
            </a:r>
            <a:r>
              <a:rPr lang="en-US" err="1"/>
              <a:t>ממצאיהם</a:t>
            </a:r>
            <a:r>
              <a:rPr lang="en-US"/>
              <a:t> </a:t>
            </a:r>
            <a:r>
              <a:rPr lang="en-US" err="1"/>
              <a:t>בפרוייקט</a:t>
            </a:r>
            <a:r>
              <a:rPr lang="en-US"/>
              <a:t>.</a:t>
            </a:r>
          </a:p>
          <a:p>
            <a:pPr algn="r" rtl="1"/>
            <a:r>
              <a:rPr lang="en-US" err="1"/>
              <a:t>בד</a:t>
            </a:r>
            <a:r>
              <a:rPr lang="en-US"/>
              <a:t> </a:t>
            </a:r>
            <a:r>
              <a:rPr lang="en-US" err="1"/>
              <a:t>בבד</a:t>
            </a:r>
            <a:r>
              <a:rPr lang="en-US"/>
              <a:t>, </a:t>
            </a:r>
            <a:r>
              <a:rPr lang="en-US" err="1"/>
              <a:t>נדרשנו</a:t>
            </a:r>
            <a:r>
              <a:rPr lang="en-US"/>
              <a:t> </a:t>
            </a:r>
            <a:r>
              <a:rPr lang="en-US" err="1"/>
              <a:t>לחקור</a:t>
            </a:r>
            <a:r>
              <a:rPr lang="en-US"/>
              <a:t> </a:t>
            </a:r>
            <a:r>
              <a:rPr lang="en-US" err="1"/>
              <a:t>הכיצד</a:t>
            </a:r>
            <a:r>
              <a:rPr lang="en-US"/>
              <a:t> </a:t>
            </a:r>
            <a:r>
              <a:rPr lang="en-US" err="1"/>
              <a:t>ניתן</a:t>
            </a:r>
            <a:r>
              <a:rPr lang="en-US"/>
              <a:t> </a:t>
            </a:r>
            <a:r>
              <a:rPr lang="en-US" err="1"/>
              <a:t>לעמוד</a:t>
            </a:r>
            <a:r>
              <a:rPr lang="en-US"/>
              <a:t> </a:t>
            </a:r>
            <a:r>
              <a:rPr lang="en-US" err="1"/>
              <a:t>את</a:t>
            </a:r>
            <a:r>
              <a:rPr lang="en-US"/>
              <a:t> </a:t>
            </a:r>
            <a:r>
              <a:rPr lang="en-US" err="1"/>
              <a:t>שמירת</a:t>
            </a:r>
            <a:r>
              <a:rPr lang="en-US"/>
              <a:t> </a:t>
            </a:r>
            <a:r>
              <a:rPr lang="en-US" err="1"/>
              <a:t>פרטיות</a:t>
            </a:r>
            <a:r>
              <a:rPr lang="en-US"/>
              <a:t> </a:t>
            </a:r>
            <a:r>
              <a:rPr lang="en-US" err="1"/>
              <a:t>המשתמשים</a:t>
            </a:r>
            <a:r>
              <a:rPr lang="en-US"/>
              <a:t> </a:t>
            </a:r>
            <a:r>
              <a:rPr lang="en-US" err="1"/>
              <a:t>תוך</a:t>
            </a:r>
            <a:r>
              <a:rPr lang="en-US"/>
              <a:t> </a:t>
            </a:r>
            <a:r>
              <a:rPr lang="en-US" err="1"/>
              <a:t>כדי</a:t>
            </a:r>
            <a:r>
              <a:rPr lang="en-US"/>
              <a:t> </a:t>
            </a:r>
            <a:r>
              <a:rPr lang="en-US" err="1"/>
              <a:t>חוסר</a:t>
            </a:r>
            <a:r>
              <a:rPr lang="en-US"/>
              <a:t> </a:t>
            </a:r>
            <a:r>
              <a:rPr lang="en-US" err="1"/>
              <a:t>פגיעה</a:t>
            </a:r>
            <a:r>
              <a:rPr lang="en-US"/>
              <a:t> </a:t>
            </a:r>
            <a:r>
              <a:rPr lang="en-US" err="1"/>
              <a:t>בדיוק</a:t>
            </a:r>
            <a:r>
              <a:rPr lang="en-US"/>
              <a:t> </a:t>
            </a:r>
            <a:r>
              <a:rPr lang="en-US" err="1"/>
              <a:t>המודל</a:t>
            </a:r>
            <a:r>
              <a:rPr lang="en-US"/>
              <a:t>.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45837-177B-304D-AEC2-C78F8110F5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54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לסיכום</a:t>
            </a:r>
          </a:p>
          <a:p>
            <a:pPr algn="r" rtl="1"/>
            <a:r>
              <a:rPr lang="he-IL"/>
              <a:t>ניתן לראות שעד כה התוצאות שקיבלנו מראות סימנים חיוביים ואנו מצפים להצליח במחקר.</a:t>
            </a:r>
          </a:p>
          <a:p>
            <a:pPr algn="r" rtl="1"/>
            <a:r>
              <a:rPr lang="he-IL"/>
              <a:t>אנו עומדים בלוח הזמנים ואף מקדימים אותו בחודש.</a:t>
            </a:r>
          </a:p>
          <a:p>
            <a:pPr algn="r" rtl="1"/>
            <a:r>
              <a:rPr lang="he-IL"/>
              <a:t>המטרות הבאות שלנו הן למדוד את ביצועי ה</a:t>
            </a:r>
            <a:r>
              <a:rPr lang="en-US"/>
              <a:t>JOPEQ</a:t>
            </a:r>
            <a:r>
              <a:rPr lang="he-IL"/>
              <a:t> בסביבה המבוזרת ולעזור לניר ונטלי בכתיבת מאמר על הממצאים.</a:t>
            </a:r>
            <a:endParaRPr lang="en-US"/>
          </a:p>
          <a:p>
            <a:pPr algn="r" rt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45837-177B-304D-AEC2-C78F8110F5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18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419515fe0b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419515fe0b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/>
              <a:t>ע</a:t>
            </a:r>
            <a:r>
              <a:rPr lang="he-IL"/>
              <a:t>ד השנים האחרונות</a:t>
            </a:r>
            <a:r>
              <a:rPr lang="en-US"/>
              <a:t>, </a:t>
            </a:r>
            <a:r>
              <a:rPr lang="en-US" err="1"/>
              <a:t>חברות</a:t>
            </a:r>
            <a:r>
              <a:rPr lang="en-US"/>
              <a:t> </a:t>
            </a:r>
            <a:r>
              <a:rPr lang="en-US" err="1"/>
              <a:t>רבות</a:t>
            </a:r>
            <a:r>
              <a:rPr lang="en-US"/>
              <a:t> </a:t>
            </a:r>
            <a:r>
              <a:rPr lang="en-US" err="1"/>
              <a:t>שלחו</a:t>
            </a:r>
            <a:r>
              <a:rPr lang="en-US"/>
              <a:t> </a:t>
            </a:r>
            <a:r>
              <a:rPr lang="en-US" err="1"/>
              <a:t>את</a:t>
            </a:r>
            <a:r>
              <a:rPr lang="en-US"/>
              <a:t> </a:t>
            </a:r>
            <a:r>
              <a:rPr lang="en-US" err="1"/>
              <a:t>המידע</a:t>
            </a:r>
            <a:r>
              <a:rPr lang="en-US"/>
              <a:t> </a:t>
            </a:r>
            <a:r>
              <a:rPr lang="en-US" err="1"/>
              <a:t>הפרטי</a:t>
            </a:r>
            <a:r>
              <a:rPr lang="en-US"/>
              <a:t> </a:t>
            </a:r>
            <a:r>
              <a:rPr lang="en-US" err="1"/>
              <a:t>של</a:t>
            </a:r>
            <a:r>
              <a:rPr lang="en-US"/>
              <a:t> </a:t>
            </a:r>
            <a:r>
              <a:rPr lang="en-US" err="1"/>
              <a:t>משתמשי</a:t>
            </a:r>
            <a:r>
              <a:rPr lang="en-US"/>
              <a:t> </a:t>
            </a:r>
            <a:r>
              <a:rPr lang="en-US" err="1"/>
              <a:t>הקצה</a:t>
            </a:r>
            <a:r>
              <a:rPr lang="en-US"/>
              <a:t> </a:t>
            </a:r>
            <a:r>
              <a:rPr lang="en-US" err="1"/>
              <a:t>לשרת</a:t>
            </a:r>
            <a:r>
              <a:rPr lang="en-US"/>
              <a:t> </a:t>
            </a:r>
            <a:r>
              <a:rPr lang="en-US" err="1"/>
              <a:t>מרוחק</a:t>
            </a:r>
            <a:r>
              <a:rPr lang="en-US"/>
              <a:t> </a:t>
            </a:r>
            <a:r>
              <a:rPr lang="en-US" err="1"/>
              <a:t>המשמש</a:t>
            </a:r>
            <a:r>
              <a:rPr lang="en-US"/>
              <a:t> </a:t>
            </a:r>
            <a:r>
              <a:rPr lang="en-US" err="1"/>
              <a:t>ללמידה</a:t>
            </a:r>
            <a:r>
              <a:rPr lang="en-US"/>
              <a:t>.</a:t>
            </a:r>
          </a:p>
          <a:p>
            <a:pPr algn="r" rtl="1"/>
            <a:r>
              <a:rPr lang="en-US" err="1"/>
              <a:t>עקב</a:t>
            </a:r>
            <a:r>
              <a:rPr lang="en-US"/>
              <a:t> </a:t>
            </a:r>
            <a:r>
              <a:rPr lang="en-US" err="1"/>
              <a:t>רגולציות</a:t>
            </a:r>
            <a:r>
              <a:rPr lang="en-US"/>
              <a:t> </a:t>
            </a:r>
            <a:r>
              <a:rPr lang="en-US" err="1"/>
              <a:t>של</a:t>
            </a:r>
            <a:r>
              <a:rPr lang="en-US"/>
              <a:t> </a:t>
            </a:r>
            <a:r>
              <a:rPr lang="en-US" err="1"/>
              <a:t>האיחוד</a:t>
            </a:r>
            <a:r>
              <a:rPr lang="en-US"/>
              <a:t> </a:t>
            </a:r>
            <a:r>
              <a:rPr lang="en-US" err="1"/>
              <a:t>האירופי</a:t>
            </a:r>
            <a:r>
              <a:rPr lang="en-US"/>
              <a:t>,  </a:t>
            </a:r>
            <a:r>
              <a:rPr lang="en-US" err="1"/>
              <a:t>הדבר</a:t>
            </a:r>
            <a:r>
              <a:rPr lang="en-US"/>
              <a:t> </a:t>
            </a:r>
            <a:r>
              <a:rPr lang="en-US" err="1"/>
              <a:t>נאסר</a:t>
            </a:r>
            <a:r>
              <a:rPr lang="en-US"/>
              <a:t> </a:t>
            </a:r>
            <a:r>
              <a:rPr lang="en-US" err="1"/>
              <a:t>בחוק</a:t>
            </a:r>
            <a:r>
              <a:rPr lang="en-US"/>
              <a:t> </a:t>
            </a:r>
            <a:r>
              <a:rPr lang="en-US" err="1"/>
              <a:t>וכך</a:t>
            </a:r>
            <a:r>
              <a:rPr lang="en-US"/>
              <a:t> </a:t>
            </a:r>
            <a:r>
              <a:rPr lang="en-US" err="1"/>
              <a:t>נוצרה</a:t>
            </a:r>
            <a:r>
              <a:rPr lang="en-US"/>
              <a:t> </a:t>
            </a:r>
            <a:r>
              <a:rPr lang="en-US" err="1"/>
              <a:t>פרדיגמה</a:t>
            </a:r>
            <a:r>
              <a:rPr lang="en-US"/>
              <a:t> </a:t>
            </a:r>
            <a:r>
              <a:rPr lang="en-US" err="1"/>
              <a:t>חדשה</a:t>
            </a:r>
            <a:r>
              <a:rPr lang="en-US"/>
              <a:t> </a:t>
            </a:r>
            <a:r>
              <a:rPr lang="en-US" err="1"/>
              <a:t>בשם</a:t>
            </a:r>
            <a:r>
              <a:rPr lang="en-US"/>
              <a:t> Federated Learning  </a:t>
            </a:r>
            <a:r>
              <a:rPr lang="he-IL"/>
              <a:t>.</a:t>
            </a:r>
            <a:endParaRPr lang="en-US"/>
          </a:p>
          <a:p>
            <a:pPr algn="r" rtl="1"/>
            <a:r>
              <a:rPr lang="he-IL"/>
              <a:t>ב</a:t>
            </a:r>
            <a:r>
              <a:rPr lang="en-US" err="1"/>
              <a:t>federateD</a:t>
            </a:r>
            <a:r>
              <a:rPr lang="en-US"/>
              <a:t> LEARNING</a:t>
            </a:r>
            <a:r>
              <a:rPr lang="he-IL"/>
              <a:t> </a:t>
            </a:r>
            <a:r>
              <a:rPr lang="en-US"/>
              <a:t> </a:t>
            </a:r>
            <a:r>
              <a:rPr lang="he-IL"/>
              <a:t>תהליך ה</a:t>
            </a:r>
            <a:r>
              <a:rPr lang="en-US" err="1"/>
              <a:t>למידה</a:t>
            </a:r>
            <a:r>
              <a:rPr lang="en-US"/>
              <a:t> </a:t>
            </a:r>
            <a:r>
              <a:rPr lang="en-US" err="1"/>
              <a:t>מתבצע</a:t>
            </a:r>
            <a:r>
              <a:rPr lang="en-US"/>
              <a:t> </a:t>
            </a:r>
            <a:r>
              <a:rPr lang="en-US" err="1"/>
              <a:t>על</a:t>
            </a:r>
            <a:r>
              <a:rPr lang="en-US"/>
              <a:t> </a:t>
            </a:r>
            <a:r>
              <a:rPr lang="en-US" err="1"/>
              <a:t>מכשירי</a:t>
            </a:r>
            <a:r>
              <a:rPr lang="en-US"/>
              <a:t> </a:t>
            </a:r>
            <a:r>
              <a:rPr lang="en-US" err="1"/>
              <a:t>הקצה</a:t>
            </a:r>
            <a:r>
              <a:rPr lang="en-US"/>
              <a:t> </a:t>
            </a:r>
            <a:r>
              <a:rPr lang="en-US" err="1"/>
              <a:t>ורק</a:t>
            </a:r>
            <a:r>
              <a:rPr lang="en-US"/>
              <a:t> </a:t>
            </a:r>
            <a:r>
              <a:rPr lang="en-US" err="1"/>
              <a:t>הגראדינטים</a:t>
            </a:r>
            <a:r>
              <a:rPr lang="en-US"/>
              <a:t> </a:t>
            </a:r>
            <a:r>
              <a:rPr lang="en-US" err="1"/>
              <a:t>של</a:t>
            </a:r>
            <a:r>
              <a:rPr lang="en-US"/>
              <a:t> </a:t>
            </a:r>
            <a:r>
              <a:rPr lang="en-US" err="1"/>
              <a:t>רשת</a:t>
            </a:r>
            <a:r>
              <a:rPr lang="en-US"/>
              <a:t> </a:t>
            </a:r>
            <a:r>
              <a:rPr lang="en-US" err="1"/>
              <a:t>הנוירונים</a:t>
            </a:r>
            <a:r>
              <a:rPr lang="en-US"/>
              <a:t> </a:t>
            </a:r>
            <a:r>
              <a:rPr lang="en-US" err="1"/>
              <a:t>מועברים</a:t>
            </a:r>
            <a:r>
              <a:rPr lang="en-US"/>
              <a:t> </a:t>
            </a:r>
            <a:r>
              <a:rPr lang="en-US" err="1"/>
              <a:t>לשרת</a:t>
            </a:r>
            <a:r>
              <a:rPr lang="en-US"/>
              <a:t> </a:t>
            </a:r>
            <a:r>
              <a:rPr lang="he-IL"/>
              <a:t>המרוחק</a:t>
            </a:r>
            <a:r>
              <a:rPr lang="en-US"/>
              <a:t>.</a:t>
            </a:r>
          </a:p>
          <a:p>
            <a:pPr algn="r" rtl="1"/>
            <a:r>
              <a:rPr lang="en-US" err="1"/>
              <a:t>באופן</a:t>
            </a:r>
            <a:r>
              <a:rPr lang="en-US"/>
              <a:t> </a:t>
            </a:r>
            <a:r>
              <a:rPr lang="en-US" err="1"/>
              <a:t>זה</a:t>
            </a:r>
            <a:r>
              <a:rPr lang="en-US"/>
              <a:t>, </a:t>
            </a:r>
            <a:r>
              <a:rPr lang="en-US" err="1"/>
              <a:t>פרטיות</a:t>
            </a:r>
            <a:r>
              <a:rPr lang="en-US"/>
              <a:t> </a:t>
            </a:r>
            <a:r>
              <a:rPr lang="en-US" err="1"/>
              <a:t>משתמשי</a:t>
            </a:r>
            <a:r>
              <a:rPr lang="en-US"/>
              <a:t> </a:t>
            </a:r>
            <a:r>
              <a:rPr lang="en-US" err="1"/>
              <a:t>הקצה</a:t>
            </a:r>
            <a:r>
              <a:rPr lang="en-US"/>
              <a:t> </a:t>
            </a:r>
            <a:r>
              <a:rPr lang="en-US" err="1"/>
              <a:t>נשמרת</a:t>
            </a:r>
            <a:r>
              <a:rPr lang="en-US"/>
              <a:t>.</a:t>
            </a:r>
            <a:endParaRPr lang="he-IL"/>
          </a:p>
          <a:p>
            <a:pPr algn="r" rtl="1"/>
            <a:endParaRPr lang="he-IL"/>
          </a:p>
          <a:p>
            <a:pPr algn="r" rtl="1"/>
            <a:r>
              <a:rPr lang="he-IL"/>
              <a:t>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45837-177B-304D-AEC2-C78F8110F5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52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בעקבות השימוש ב</a:t>
            </a:r>
            <a:r>
              <a:rPr lang="en-US"/>
              <a:t>federated learning</a:t>
            </a:r>
            <a:r>
              <a:rPr lang="he-IL"/>
              <a:t> עלתה השאלה האם ניתן לשחזר את המידע המקורי של המשתמשים רק בעזרת שימוש </a:t>
            </a:r>
            <a:r>
              <a:rPr lang="he-IL" err="1"/>
              <a:t>בגרדיאנטים</a:t>
            </a:r>
            <a:r>
              <a:rPr lang="he-IL"/>
              <a:t>?</a:t>
            </a:r>
          </a:p>
          <a:p>
            <a:pPr algn="r" rtl="1"/>
            <a:r>
              <a:rPr lang="he-IL"/>
              <a:t>במאמר מ2020 בשם </a:t>
            </a:r>
            <a:r>
              <a:rPr lang="en-US"/>
              <a:t>deep leakage from gradients</a:t>
            </a:r>
            <a:r>
              <a:rPr lang="he-IL"/>
              <a:t> או בקיצור </a:t>
            </a:r>
            <a:r>
              <a:rPr lang="en-US" err="1"/>
              <a:t>dlg</a:t>
            </a:r>
            <a:r>
              <a:rPr lang="he-IL"/>
              <a:t> הראו שרק בהינתן המשקולות ההתחלתיות </a:t>
            </a:r>
            <a:r>
              <a:rPr lang="he-IL" err="1"/>
              <a:t>והגרדיאנטים</a:t>
            </a:r>
            <a:r>
              <a:rPr lang="he-IL"/>
              <a:t> ניתן לשחזר את התמונות המקוריות שאומנו ברשת בעזרת מודל למידה עמוקה.</a:t>
            </a:r>
          </a:p>
          <a:p>
            <a:pPr algn="r" rtl="1"/>
            <a:r>
              <a:rPr lang="he-IL"/>
              <a:t>אי לכך, שימוש ב</a:t>
            </a:r>
            <a:r>
              <a:rPr lang="en-US"/>
              <a:t>DLG</a:t>
            </a:r>
            <a:r>
              <a:rPr lang="he-IL"/>
              <a:t> ב</a:t>
            </a:r>
            <a:r>
              <a:rPr lang="en-US"/>
              <a:t>federated learning</a:t>
            </a:r>
            <a:r>
              <a:rPr lang="he-IL"/>
              <a:t> חושף את פרטיות המשתמשים לחלוטין. מטרת הפרויקט היא להגן מפני התקפה זו.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28 שניות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45837-177B-304D-AEC2-C78F8110F5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06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במאמר </a:t>
            </a:r>
            <a:r>
              <a:rPr lang="en-US"/>
              <a:t>Universal Vector Quantization for FL </a:t>
            </a:r>
            <a:r>
              <a:rPr lang="en-US" err="1"/>
              <a:t>או</a:t>
            </a:r>
            <a:r>
              <a:rPr lang="en-US"/>
              <a:t> </a:t>
            </a:r>
            <a:r>
              <a:rPr lang="en-US" err="1"/>
              <a:t>בקיצור</a:t>
            </a:r>
            <a:r>
              <a:rPr lang="en-US"/>
              <a:t> UVEQFED</a:t>
            </a:r>
            <a:r>
              <a:rPr lang="he-IL"/>
              <a:t>, </a:t>
            </a:r>
            <a:r>
              <a:rPr lang="en-US" err="1"/>
              <a:t>הוצעה</a:t>
            </a:r>
            <a:r>
              <a:rPr lang="en-US"/>
              <a:t> </a:t>
            </a:r>
            <a:r>
              <a:rPr lang="en-US" err="1"/>
              <a:t>שיטה</a:t>
            </a:r>
            <a:r>
              <a:rPr lang="he-IL"/>
              <a:t> </a:t>
            </a:r>
            <a:r>
              <a:rPr lang="en-US" err="1"/>
              <a:t>אשר</a:t>
            </a:r>
            <a:r>
              <a:rPr lang="en-US"/>
              <a:t> </a:t>
            </a:r>
            <a:r>
              <a:rPr lang="en-US" err="1"/>
              <a:t>תפחית</a:t>
            </a:r>
            <a:r>
              <a:rPr lang="en-US"/>
              <a:t> </a:t>
            </a:r>
            <a:r>
              <a:rPr lang="en-US" err="1"/>
              <a:t>את</a:t>
            </a:r>
            <a:r>
              <a:rPr lang="en-US"/>
              <a:t> ה</a:t>
            </a:r>
            <a:r>
              <a:rPr lang="he-IL"/>
              <a:t>תעבורה </a:t>
            </a:r>
            <a:r>
              <a:rPr lang="en-US"/>
              <a:t>ה</a:t>
            </a:r>
            <a:r>
              <a:rPr lang="he-IL"/>
              <a:t>רשתית</a:t>
            </a:r>
            <a:r>
              <a:rPr lang="en-US"/>
              <a:t> </a:t>
            </a:r>
            <a:r>
              <a:rPr lang="en-US" err="1"/>
              <a:t>הנגרמת</a:t>
            </a:r>
            <a:r>
              <a:rPr lang="en-US"/>
              <a:t> </a:t>
            </a:r>
            <a:r>
              <a:rPr lang="en-US" err="1"/>
              <a:t>מFederated</a:t>
            </a:r>
            <a:r>
              <a:rPr lang="en-US"/>
              <a:t> Learning</a:t>
            </a:r>
            <a:r>
              <a:rPr lang="he-IL"/>
              <a:t> על ידי </a:t>
            </a:r>
            <a:r>
              <a:rPr lang="en-US"/>
              <a:t>quantization &amp; dithering.</a:t>
            </a:r>
            <a:endParaRPr lang="he-IL"/>
          </a:p>
          <a:p>
            <a:pPr algn="r" rtl="1"/>
            <a:r>
              <a:rPr lang="he-IL"/>
              <a:t>נשאלת השאלה </a:t>
            </a:r>
            <a:r>
              <a:rPr lang="en-US" err="1"/>
              <a:t>האם</a:t>
            </a:r>
            <a:r>
              <a:rPr lang="en-US"/>
              <a:t> </a:t>
            </a:r>
            <a:r>
              <a:rPr lang="en-US" err="1"/>
              <a:t>ניתן</a:t>
            </a:r>
            <a:r>
              <a:rPr lang="en-US"/>
              <a:t> </a:t>
            </a:r>
            <a:r>
              <a:rPr lang="en-US" err="1"/>
              <a:t>להגן</a:t>
            </a:r>
            <a:r>
              <a:rPr lang="en-US"/>
              <a:t> </a:t>
            </a:r>
            <a:r>
              <a:rPr lang="en-US" err="1"/>
              <a:t>מפני</a:t>
            </a:r>
            <a:r>
              <a:rPr lang="en-US"/>
              <a:t> </a:t>
            </a:r>
            <a:r>
              <a:rPr lang="en-US" err="1"/>
              <a:t>התקפת</a:t>
            </a:r>
            <a:r>
              <a:rPr lang="en-US"/>
              <a:t> DLG   </a:t>
            </a:r>
            <a:r>
              <a:rPr lang="en-US" err="1"/>
              <a:t>על</a:t>
            </a:r>
            <a:r>
              <a:rPr lang="en-US"/>
              <a:t> </a:t>
            </a:r>
            <a:r>
              <a:rPr lang="en-US" err="1"/>
              <a:t>ידי</a:t>
            </a:r>
            <a:r>
              <a:rPr lang="en-US"/>
              <a:t> </a:t>
            </a:r>
            <a:r>
              <a:rPr lang="en-US" err="1"/>
              <a:t>שימוש</a:t>
            </a:r>
            <a:r>
              <a:rPr lang="en-US"/>
              <a:t> </a:t>
            </a:r>
            <a:r>
              <a:rPr lang="en-US" err="1"/>
              <a:t>באלגוריתמי</a:t>
            </a:r>
            <a:r>
              <a:rPr lang="en-US"/>
              <a:t> </a:t>
            </a:r>
            <a:r>
              <a:rPr lang="en-US" err="1"/>
              <a:t>דחיסה</a:t>
            </a:r>
            <a:r>
              <a:rPr lang="en-US"/>
              <a:t>?</a:t>
            </a:r>
          </a:p>
          <a:p>
            <a:pPr algn="r" rtl="1"/>
            <a:r>
              <a:rPr lang="he-IL"/>
              <a:t>כחלק מהמחקר בו אנו משתתפים, הוצעה ה-</a:t>
            </a:r>
            <a:r>
              <a:rPr lang="en-US"/>
              <a:t>Joint Privacy Enhanced Quantization </a:t>
            </a:r>
            <a:r>
              <a:rPr lang="he-IL"/>
              <a:t> </a:t>
            </a:r>
            <a:r>
              <a:rPr lang="en-US" err="1"/>
              <a:t>או</a:t>
            </a:r>
            <a:r>
              <a:rPr lang="en-US"/>
              <a:t> </a:t>
            </a:r>
            <a:r>
              <a:rPr lang="en-US" err="1"/>
              <a:t>בקיצור</a:t>
            </a:r>
            <a:r>
              <a:rPr lang="en-US"/>
              <a:t> JOPEQ  </a:t>
            </a:r>
            <a:r>
              <a:rPr lang="he-IL"/>
              <a:t>. </a:t>
            </a:r>
            <a:r>
              <a:rPr lang="en-US"/>
              <a:t>JOPEQ </a:t>
            </a:r>
            <a:r>
              <a:rPr lang="en-US" err="1"/>
              <a:t>היא</a:t>
            </a:r>
            <a:r>
              <a:rPr lang="en-US"/>
              <a:t> </a:t>
            </a:r>
            <a:r>
              <a:rPr lang="en-US" err="1"/>
              <a:t>שיטת</a:t>
            </a:r>
            <a:r>
              <a:rPr lang="en-US"/>
              <a:t> </a:t>
            </a:r>
            <a:r>
              <a:rPr lang="en-US" err="1"/>
              <a:t>דחיסה</a:t>
            </a:r>
            <a:r>
              <a:rPr lang="he-IL"/>
              <a:t> שמגבירה פרטיות </a:t>
            </a:r>
            <a:r>
              <a:rPr lang="en-US" err="1"/>
              <a:t>המתבססת</a:t>
            </a:r>
            <a:r>
              <a:rPr lang="he-IL"/>
              <a:t> על הוספת רעש משמר פרטיות ל</a:t>
            </a:r>
            <a:r>
              <a:rPr lang="en-US"/>
              <a:t>UVEQFED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מטרת </a:t>
            </a:r>
            <a:r>
              <a:rPr lang="he-IL" err="1"/>
              <a:t>הפרוייקט</a:t>
            </a:r>
            <a:r>
              <a:rPr lang="he-IL"/>
              <a:t> הינה הוכחה כי הרעשה </a:t>
            </a:r>
            <a:r>
              <a:rPr lang="he-IL" err="1"/>
              <a:t>וקוונטיזציה</a:t>
            </a:r>
            <a:r>
              <a:rPr lang="he-IL"/>
              <a:t> של </a:t>
            </a:r>
            <a:r>
              <a:rPr lang="he-IL" err="1"/>
              <a:t>הגראדינטים</a:t>
            </a:r>
            <a:r>
              <a:rPr lang="he-IL"/>
              <a:t> עשוי להגן מפני יכולת ה</a:t>
            </a:r>
            <a:r>
              <a:rPr lang="en-US"/>
              <a:t>DLG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endParaRPr lang="he-IL"/>
          </a:p>
          <a:p>
            <a:pPr algn="r" rtl="1"/>
            <a:r>
              <a:rPr lang="he-IL"/>
              <a:t>36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45837-177B-304D-AEC2-C78F8110F5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44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="0" i="0" u="none" strike="noStrike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היעדים שלנו בפרויקט הם:</a:t>
            </a: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e-IL" sz="1200" b="0" i="0" u="none" strike="noStrike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מציאת הקשר בין יחס הדחיסה שאנו משיגים מאלגוריתם ה</a:t>
            </a:r>
            <a:r>
              <a:rPr lang="en-US" sz="1200" b="0" i="0" u="none" strike="noStrike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JOPEQ</a:t>
            </a:r>
            <a:r>
              <a:rPr lang="he-IL" sz="1200" b="0" i="0" u="none" strike="noStrike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לפרטיות שמושגת לפי מדד השחזור של ה</a:t>
            </a:r>
            <a:r>
              <a:rPr lang="en-US" sz="1200" b="0" i="0" u="none" strike="noStrike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DLG</a:t>
            </a:r>
            <a:r>
              <a:rPr lang="he-IL" sz="1200" b="0" i="0" u="none" strike="noStrike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e-IL" sz="1200" b="0" i="0" u="none" strike="noStrike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לאפיין את ביצועי הרשת המבוזרת תחת השימוש בדחיסה של </a:t>
            </a:r>
            <a:r>
              <a:rPr lang="en-US" sz="1200" b="0" i="0" u="none" strike="noStrike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JOPEQ</a:t>
            </a:r>
            <a:r>
              <a:rPr lang="he-IL" sz="1200" b="0" i="0" u="none" strike="noStrike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לפי מדד של דיוק קלסיפיקציה.</a:t>
            </a: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Characterize the performance of jointly designed privacy preserving noise and </a:t>
            </a:r>
            <a:r>
              <a:rPr lang="en-US" sz="1200" err="1"/>
              <a:t>UVeQFed</a:t>
            </a:r>
            <a:r>
              <a:rPr lang="en-US" sz="1200"/>
              <a:t> compression in terms of convergence rate and classification accuracy.</a:t>
            </a: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Find a function between the compression ratio achieved by the </a:t>
            </a:r>
            <a:r>
              <a:rPr lang="en-US" sz="1200" err="1"/>
              <a:t>JoPEQ</a:t>
            </a:r>
            <a:r>
              <a:rPr lang="en-US" sz="1200"/>
              <a:t> algorithm to the acquired privacy. </a:t>
            </a:r>
          </a:p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he-IL" sz="1200" b="0" i="0" u="none" strike="noStrike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="0" i="0" u="none" strike="noStrike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algn="r" defTabSz="914400" rtl="1" eaLnBrk="1" latinLnBrk="0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45837-177B-304D-AEC2-C78F8110F5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18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8d3b44f0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8d3b44f0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כדי לבצע מטרות אלו החלטנו לבצע את הבדיקות גם על מחשב קצה בודד ולאחר מכן על מערכת מבוזרת מלאה.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על מנת לעמוד את טיב הגנת הפרטיות של ה</a:t>
            </a:r>
            <a:r>
              <a:rPr lang="en-US"/>
              <a:t>JOPEQ</a:t>
            </a:r>
            <a:r>
              <a:rPr lang="he-IL"/>
              <a:t> מול התקפת ה</a:t>
            </a:r>
            <a:r>
              <a:rPr lang="en-US"/>
              <a:t>DLG</a:t>
            </a:r>
            <a:r>
              <a:rPr lang="he-IL"/>
              <a:t>, ביצענו מספר השוואות:</a:t>
            </a:r>
          </a:p>
          <a:p>
            <a:pPr algn="r" rtl="1"/>
            <a:r>
              <a:rPr lang="he-IL"/>
              <a:t>בהתחלה, </a:t>
            </a:r>
            <a:r>
              <a:rPr lang="he-IL" err="1"/>
              <a:t>נידרשנו</a:t>
            </a:r>
            <a:r>
              <a:rPr lang="he-IL"/>
              <a:t> להפעיל את ה</a:t>
            </a:r>
            <a:r>
              <a:rPr lang="en-US"/>
              <a:t>JOPEQ</a:t>
            </a:r>
            <a:r>
              <a:rPr lang="he-IL"/>
              <a:t> על </a:t>
            </a:r>
            <a:r>
              <a:rPr lang="he-IL" err="1"/>
              <a:t>הגראדינטים</a:t>
            </a:r>
            <a:r>
              <a:rPr lang="he-IL"/>
              <a:t>, והשוואת התוצאות מול שיטות אחרות כגון: עמידות ה</a:t>
            </a:r>
            <a:r>
              <a:rPr lang="en-US"/>
              <a:t>DLG</a:t>
            </a:r>
            <a:r>
              <a:rPr lang="he-IL"/>
              <a:t> ללא מנגנון הגנה, הוספת רעש </a:t>
            </a:r>
            <a:r>
              <a:rPr lang="he-IL" err="1"/>
              <a:t>לפלאס</a:t>
            </a:r>
            <a:r>
              <a:rPr lang="he-IL"/>
              <a:t> </a:t>
            </a:r>
            <a:r>
              <a:rPr lang="he-IL" err="1"/>
              <a:t>לגראדינטים</a:t>
            </a:r>
            <a:r>
              <a:rPr lang="he-IL"/>
              <a:t>, הוספת </a:t>
            </a:r>
            <a:r>
              <a:rPr lang="he-IL" err="1"/>
              <a:t>קוונטיזציה</a:t>
            </a:r>
            <a:r>
              <a:rPr lang="he-IL"/>
              <a:t> </a:t>
            </a:r>
            <a:r>
              <a:rPr lang="he-IL" err="1"/>
              <a:t>לגראדינטים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יתרה מכך, אנו נמדוד את הפגיעה בתהליך האימון תוך כדי שימוש במנגנוני ההגנה.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45837-177B-304D-AEC2-C78F8110F5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02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בתור התחלה הרמנו את סביבת ה</a:t>
            </a:r>
            <a:r>
              <a:rPr lang="en-US"/>
              <a:t>DLG</a:t>
            </a:r>
            <a:r>
              <a:rPr lang="he-IL"/>
              <a:t> על מול עמדת קצה בודדת ובדקנו את הביצועים.  </a:t>
            </a:r>
          </a:p>
          <a:p>
            <a:pPr algn="r" rtl="1"/>
            <a:r>
              <a:rPr lang="he-IL"/>
              <a:t>בצד שמאל ניתן לראות שאנו לוקחים תמונה בודדת, מעבירים אותה </a:t>
            </a:r>
            <a:r>
              <a:rPr lang="he-IL" err="1"/>
              <a:t>איטרציה</a:t>
            </a:r>
            <a:r>
              <a:rPr lang="he-IL"/>
              <a:t> אחת של אימון, שולחים את </a:t>
            </a:r>
            <a:r>
              <a:rPr lang="he-IL" err="1"/>
              <a:t>הגרדיאנטים</a:t>
            </a:r>
            <a:r>
              <a:rPr lang="he-IL"/>
              <a:t> אל ה</a:t>
            </a:r>
            <a:r>
              <a:rPr lang="en-US"/>
              <a:t>DLG</a:t>
            </a:r>
            <a:r>
              <a:rPr lang="he-IL"/>
              <a:t> אשר משחזר את התמונה </a:t>
            </a:r>
            <a:r>
              <a:rPr lang="he-IL" err="1"/>
              <a:t>וה</a:t>
            </a:r>
            <a:r>
              <a:rPr lang="en-US"/>
              <a:t>label</a:t>
            </a:r>
            <a:r>
              <a:rPr lang="he-IL"/>
              <a:t> בצורה מושלמת.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כידוע במהלך האימון </a:t>
            </a:r>
            <a:r>
              <a:rPr lang="he-IL" err="1"/>
              <a:t>הגרדיאנטים</a:t>
            </a:r>
            <a:r>
              <a:rPr lang="he-IL"/>
              <a:t> משתנים אי לכך רצינו לבדוק את עמידות ה</a:t>
            </a:r>
            <a:r>
              <a:rPr lang="en-US"/>
              <a:t>DLG</a:t>
            </a:r>
            <a:r>
              <a:rPr lang="he-IL"/>
              <a:t> בשלבים שונים של האימון. כפי שניתן לראות לא מצאנו אף קשר חד משמעי בין השלב באימון לבין התכנסות ה</a:t>
            </a:r>
            <a:r>
              <a:rPr lang="en-US"/>
              <a:t>DLG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הדבר הבא שבדקנו היה את השפעת הוספת רעש לפלס </a:t>
            </a:r>
            <a:r>
              <a:rPr lang="he-IL" err="1"/>
              <a:t>לגרדיאנטים</a:t>
            </a:r>
            <a:r>
              <a:rPr lang="he-IL"/>
              <a:t> לפני שליחתם ל</a:t>
            </a:r>
            <a:r>
              <a:rPr lang="en-US"/>
              <a:t>DLG</a:t>
            </a:r>
            <a:r>
              <a:rPr lang="he-IL"/>
              <a:t>. ניתן לראות שככל שהשונות של הרעש גדולה יותר כך השפעת הרעש עולה ולא ניתן לשחזר את המידע המקורי.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לבסוף, השוונו את מנגנוני ההגנה הקיימים לשיטת ה</a:t>
            </a:r>
            <a:r>
              <a:rPr lang="en-US"/>
              <a:t>JOPEQ</a:t>
            </a:r>
            <a:r>
              <a:rPr lang="he-IL"/>
              <a:t> על מנת לעמוד את יעילותה.</a:t>
            </a:r>
          </a:p>
          <a:p>
            <a:pPr marL="228600" indent="-228600" algn="r" rtl="1">
              <a:buAutoNum type="arabicPeriod"/>
            </a:pPr>
            <a:r>
              <a:rPr lang="he-IL"/>
              <a:t>בגרף הבא הוספנו </a:t>
            </a:r>
            <a:r>
              <a:rPr lang="he-IL" err="1"/>
              <a:t>קוונטיזציה</a:t>
            </a:r>
            <a:r>
              <a:rPr lang="he-IL"/>
              <a:t> בלבד, ניתן לראות שככל שכמות הרמות גבוה יותר, כך השחזור </a:t>
            </a:r>
            <a:r>
              <a:rPr lang="he-IL" err="1"/>
              <a:t>מדוייק</a:t>
            </a:r>
            <a:r>
              <a:rPr lang="he-IL"/>
              <a:t> יותר.</a:t>
            </a:r>
          </a:p>
          <a:p>
            <a:pPr marL="228600" indent="-228600" algn="r" rtl="1">
              <a:buAutoNum type="arabicPeriod"/>
            </a:pPr>
            <a:r>
              <a:rPr lang="he-IL"/>
              <a:t>לאחר מכן ביצענו </a:t>
            </a:r>
            <a:r>
              <a:rPr lang="he-IL" err="1"/>
              <a:t>קוונטיזציה</a:t>
            </a:r>
            <a:r>
              <a:rPr lang="he-IL"/>
              <a:t> ו </a:t>
            </a:r>
            <a:r>
              <a:rPr lang="en-US"/>
              <a:t>DITHERING</a:t>
            </a:r>
            <a:r>
              <a:rPr lang="he-IL"/>
              <a:t> על </a:t>
            </a:r>
            <a:r>
              <a:rPr lang="he-IL" err="1"/>
              <a:t>הגראדינטים</a:t>
            </a:r>
            <a:r>
              <a:rPr lang="he-IL"/>
              <a:t>, ניתן לראות ש</a:t>
            </a:r>
            <a:r>
              <a:rPr lang="en-US"/>
              <a:t>DITHERING</a:t>
            </a:r>
            <a:r>
              <a:rPr lang="he-IL"/>
              <a:t> הפחית את רעש </a:t>
            </a:r>
            <a:r>
              <a:rPr lang="he-IL" err="1"/>
              <a:t>הקוונטיזציה</a:t>
            </a:r>
            <a:r>
              <a:rPr lang="he-IL"/>
              <a:t>.</a:t>
            </a:r>
          </a:p>
          <a:p>
            <a:pPr marL="228600" indent="-228600" algn="r" rtl="1">
              <a:buAutoNum type="arabicPeriod"/>
            </a:pPr>
            <a:r>
              <a:rPr lang="he-IL"/>
              <a:t>ובתמונה הכוללת, הפעלנו את שיטת ה</a:t>
            </a:r>
            <a:r>
              <a:rPr lang="en-US"/>
              <a:t>JOPEQ</a:t>
            </a:r>
            <a:r>
              <a:rPr lang="he-IL"/>
              <a:t> עבור ערכים שונים. גם כאן, ככל שהרעש עלה או לחלופין רמות </a:t>
            </a:r>
            <a:r>
              <a:rPr lang="he-IL" err="1"/>
              <a:t>הקוונטיזציה</a:t>
            </a:r>
            <a:r>
              <a:rPr lang="he-IL"/>
              <a:t> פחתו כך דיוק השחזור ירד.</a:t>
            </a:r>
          </a:p>
          <a:p>
            <a:pPr algn="r" rtl="1"/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45837-177B-304D-AEC2-C78F8110F5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96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בתור התחלה הרמנו את סביבת ה</a:t>
            </a:r>
            <a:r>
              <a:rPr lang="en-US"/>
              <a:t>DLG</a:t>
            </a:r>
            <a:r>
              <a:rPr lang="he-IL"/>
              <a:t> על מול עמדת קצה בודדת ובדקנו את הביצועים.  </a:t>
            </a:r>
          </a:p>
          <a:p>
            <a:pPr algn="r" rtl="1"/>
            <a:r>
              <a:rPr lang="he-IL"/>
              <a:t>בצד שמאל ניתן לראות שאנו לוקחים תמונה בודדת, מעבירים אותה </a:t>
            </a:r>
            <a:r>
              <a:rPr lang="he-IL" err="1"/>
              <a:t>איטרציה</a:t>
            </a:r>
            <a:r>
              <a:rPr lang="he-IL"/>
              <a:t> אחת של אימון, שולחים את </a:t>
            </a:r>
            <a:r>
              <a:rPr lang="he-IL" err="1"/>
              <a:t>הגרדיאנטים</a:t>
            </a:r>
            <a:r>
              <a:rPr lang="he-IL"/>
              <a:t> אל ה</a:t>
            </a:r>
            <a:r>
              <a:rPr lang="en-US"/>
              <a:t>DLG</a:t>
            </a:r>
            <a:r>
              <a:rPr lang="he-IL"/>
              <a:t> אשר משחזר את התמונה </a:t>
            </a:r>
            <a:r>
              <a:rPr lang="he-IL" err="1"/>
              <a:t>וה</a:t>
            </a:r>
            <a:r>
              <a:rPr lang="en-US"/>
              <a:t>label</a:t>
            </a:r>
            <a:r>
              <a:rPr lang="he-IL"/>
              <a:t> בצורה מושלמת.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כידוע במהלך האימון </a:t>
            </a:r>
            <a:r>
              <a:rPr lang="he-IL" err="1"/>
              <a:t>הגרדיאנטים</a:t>
            </a:r>
            <a:r>
              <a:rPr lang="he-IL"/>
              <a:t> משתנים אי לכך רצינו לבדוק את עמידות ה</a:t>
            </a:r>
            <a:r>
              <a:rPr lang="en-US"/>
              <a:t>DLG</a:t>
            </a:r>
            <a:r>
              <a:rPr lang="he-IL"/>
              <a:t> בשלבים שונים של האימון. כפי שניתן לראות לא מצאנו אף קשר חד משמעי בין השלב באימון לבין התכנסות ה</a:t>
            </a:r>
            <a:r>
              <a:rPr lang="en-US"/>
              <a:t>DLG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הדבר הבא שבדקנו היה את השפעת הוספת רעש לפלס </a:t>
            </a:r>
            <a:r>
              <a:rPr lang="he-IL" err="1"/>
              <a:t>לגרדיאנטים</a:t>
            </a:r>
            <a:r>
              <a:rPr lang="he-IL"/>
              <a:t> לפני שליחתם ל</a:t>
            </a:r>
            <a:r>
              <a:rPr lang="en-US"/>
              <a:t>DLG</a:t>
            </a:r>
            <a:r>
              <a:rPr lang="he-IL"/>
              <a:t>. ניתן לראות שככל שהשונות של הרעש גדולה יותר כך השפעת הרעש עולה ולא ניתן לשחזר את המידע המקורי.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לבסוף, השוונו את מנגנוני ההגנה הקיימים לשיטת ה</a:t>
            </a:r>
            <a:r>
              <a:rPr lang="en-US"/>
              <a:t>JOPEQ</a:t>
            </a:r>
            <a:r>
              <a:rPr lang="he-IL"/>
              <a:t> על מנת לעמוד את יעילותה.</a:t>
            </a:r>
          </a:p>
          <a:p>
            <a:pPr marL="228600" indent="-228600" algn="r" rtl="1">
              <a:buAutoNum type="arabicPeriod"/>
            </a:pPr>
            <a:r>
              <a:rPr lang="he-IL"/>
              <a:t>בגרף הבא הוספנו </a:t>
            </a:r>
            <a:r>
              <a:rPr lang="he-IL" err="1"/>
              <a:t>קוונטיזציה</a:t>
            </a:r>
            <a:r>
              <a:rPr lang="he-IL"/>
              <a:t> בלבד, ניתן לראות שככל שכמות הרמות גבוה יותר, כך השחזור </a:t>
            </a:r>
            <a:r>
              <a:rPr lang="he-IL" err="1"/>
              <a:t>מדוייק</a:t>
            </a:r>
            <a:r>
              <a:rPr lang="he-IL"/>
              <a:t> יותר.</a:t>
            </a:r>
          </a:p>
          <a:p>
            <a:pPr marL="228600" indent="-228600" algn="r" rtl="1">
              <a:buAutoNum type="arabicPeriod"/>
            </a:pPr>
            <a:r>
              <a:rPr lang="he-IL"/>
              <a:t>לאחר מכן ביצענו </a:t>
            </a:r>
            <a:r>
              <a:rPr lang="he-IL" err="1"/>
              <a:t>קוונטיזציה</a:t>
            </a:r>
            <a:r>
              <a:rPr lang="he-IL"/>
              <a:t> ו </a:t>
            </a:r>
            <a:r>
              <a:rPr lang="en-US"/>
              <a:t>DITHERING</a:t>
            </a:r>
            <a:r>
              <a:rPr lang="he-IL"/>
              <a:t> על </a:t>
            </a:r>
            <a:r>
              <a:rPr lang="he-IL" err="1"/>
              <a:t>הגראדינטים</a:t>
            </a:r>
            <a:r>
              <a:rPr lang="he-IL"/>
              <a:t>, ניתן לראות ש</a:t>
            </a:r>
            <a:r>
              <a:rPr lang="en-US"/>
              <a:t>DITHERING</a:t>
            </a:r>
            <a:r>
              <a:rPr lang="he-IL"/>
              <a:t> הפחית את רעש </a:t>
            </a:r>
            <a:r>
              <a:rPr lang="he-IL" err="1"/>
              <a:t>הקוונטיזציה</a:t>
            </a:r>
            <a:r>
              <a:rPr lang="he-IL"/>
              <a:t>.</a:t>
            </a:r>
          </a:p>
          <a:p>
            <a:pPr marL="228600" indent="-228600" algn="r" rtl="1">
              <a:buAutoNum type="arabicPeriod"/>
            </a:pPr>
            <a:r>
              <a:rPr lang="he-IL"/>
              <a:t>ובתמונה הכוללת, הפעלנו את שיטת ה</a:t>
            </a:r>
            <a:r>
              <a:rPr lang="en-US"/>
              <a:t>JOPEQ</a:t>
            </a:r>
            <a:r>
              <a:rPr lang="he-IL"/>
              <a:t> עבור ערכים שונים. גם כאן, ככל שהרעש עלה או לחלופין רמות </a:t>
            </a:r>
            <a:r>
              <a:rPr lang="he-IL" err="1"/>
              <a:t>הקוונטיזציה</a:t>
            </a:r>
            <a:r>
              <a:rPr lang="he-IL"/>
              <a:t> פחתו כך דיוק השחזור ירד.</a:t>
            </a:r>
          </a:p>
          <a:p>
            <a:pPr algn="r" rtl="1"/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45837-177B-304D-AEC2-C78F8110F5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5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14641" y="1858265"/>
            <a:ext cx="91824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4241" y="3911363"/>
            <a:ext cx="58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1793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3672724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27924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4967124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9794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619304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821504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769901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972101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4920500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5122700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4942823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5145029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7124692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7333681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9306561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9522333" y="5186935"/>
            <a:ext cx="1942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6125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2322600" y="3795600"/>
            <a:ext cx="16772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2322600" y="2200033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7511668" y="48470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7009277" y="3253408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756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979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573337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73337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573337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401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3047680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3047680" y="2595056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3047680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3047680" y="5153097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6729729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6729732" y="2595056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6729729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867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6729732" y="5153097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2527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591372" y="2148200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3669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3013772" y="292507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13772" y="250930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3013772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6547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17855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8030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14500" y="2798200"/>
            <a:ext cx="3163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520395" y="268871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20595" y="875304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824597" y="725931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807208" y="2021077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807208" y="3316224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7896011" y="2790184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7896011" y="4149781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7896011" y="5509377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520395" y="1557139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920595" y="2163569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520395" y="2855115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920595" y="346154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9082077" y="236690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9082077" y="2973340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9082077" y="373212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9082077" y="4338556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9082077" y="5081804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9082077" y="568823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4128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2264096" y="29046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219296" y="24888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3558496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39612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 + Desig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86955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2632200" y="1548000"/>
            <a:ext cx="6927600" cy="18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870000" y="3326467"/>
            <a:ext cx="6452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834541" y="4963224"/>
            <a:ext cx="5106800" cy="2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333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12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48467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71920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4194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E644-0A81-57DA-F75F-BAF8F5E0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6156C-8DA1-5747-C21D-8F8116EF9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6D59E-D412-8E42-892A-523A8F46E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62842-B8DC-44F2-8C59-763EC801D6E0}" type="datetimeFigureOut">
              <a:rPr lang="LID4096" smtClean="0"/>
              <a:t>9/9/24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32ACF-4B46-9236-9FC5-1678274DE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5DAEB-F803-532C-0CB4-4DF34DFD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BF9E6-1DE6-4554-8CD6-8455205A9A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82816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8F18D-CEA5-7033-4B11-B3CB5ABDB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B3E563-05DB-6E79-8A30-D47E316E2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E4FA3-C819-7E65-16B9-20880C6AC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FF203-BF5D-6312-6498-8E8E65CED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62842-B8DC-44F2-8C59-763EC801D6E0}" type="datetimeFigureOut">
              <a:rPr lang="LID4096" smtClean="0"/>
              <a:t>9/9/24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55612-8E85-867E-1F04-3EDAE74F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CF848-DC43-4D3F-8797-B56F5CBB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BF9E6-1DE6-4554-8CD6-8455205A9A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89779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24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530200" y="4113533"/>
            <a:ext cx="6674000" cy="13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301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530100" y="537194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3933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3517800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3279400" y="3085633"/>
            <a:ext cx="56332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0105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9334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3663705" y="35142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866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189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958105" y="537397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1952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Text +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2134311" y="1313637"/>
            <a:ext cx="3564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667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572311" y="4077900"/>
            <a:ext cx="4126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467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2576120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701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448868" y="1966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4642236" y="2221939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3064601" y="3300467"/>
            <a:ext cx="2351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6090735" y="3584567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4470901" y="4684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7561987" y="4946588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7051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7488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1163267" y="4120633"/>
            <a:ext cx="2736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467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43136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4617200" y="2715667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467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78784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8182000" y="4120633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467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3602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20815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5" r:id="rId25"/>
    <p:sldLayoutId id="214748381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87793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1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1.png"/><Relationship Id="rId1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27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9.png"/><Relationship Id="rId11" Type="http://schemas.openxmlformats.org/officeDocument/2006/relationships/image" Target="../media/image30.png"/><Relationship Id="rId5" Type="http://schemas.openxmlformats.org/officeDocument/2006/relationships/image" Target="../media/image38.png"/><Relationship Id="rId15" Type="http://schemas.openxmlformats.org/officeDocument/2006/relationships/image" Target="../media/image28.png"/><Relationship Id="rId10" Type="http://schemas.openxmlformats.org/officeDocument/2006/relationships/image" Target="../media/image26.png"/><Relationship Id="rId4" Type="http://schemas.openxmlformats.org/officeDocument/2006/relationships/image" Target="../media/image37.png"/><Relationship Id="rId9" Type="http://schemas.openxmlformats.org/officeDocument/2006/relationships/image" Target="../media/image25.pn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Exo+2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fonts.google.com/specimen/Roboto+Condens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>
            <a:off x="4546600" y="4738047"/>
            <a:ext cx="7524227" cy="95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2800">
                <a:cs typeface="Times New Roman" panose="02020603050405020304" pitchFamily="18" charset="0"/>
              </a:rPr>
              <a:t>Project ID: p-2022-066</a:t>
            </a:r>
          </a:p>
          <a:p>
            <a:r>
              <a:rPr lang="en-US" sz="2800">
                <a:cs typeface="Times New Roman" panose="02020603050405020304" pitchFamily="18" charset="0"/>
              </a:rPr>
              <a:t>Presenting: Elad Sofer, Tomer Shaked</a:t>
            </a:r>
          </a:p>
          <a:p>
            <a:r>
              <a:rPr lang="en-US" sz="2800">
                <a:cs typeface="Times New Roman" panose="02020603050405020304" pitchFamily="18" charset="0"/>
              </a:rPr>
              <a:t>Supervisors: Dr. Nir </a:t>
            </a:r>
            <a:r>
              <a:rPr lang="en-US" sz="2800" err="1">
                <a:cs typeface="Times New Roman" panose="02020603050405020304" pitchFamily="18" charset="0"/>
              </a:rPr>
              <a:t>Shlezinger</a:t>
            </a:r>
            <a:r>
              <a:rPr lang="en-US" sz="2800">
                <a:cs typeface="Times New Roman" panose="02020603050405020304" pitchFamily="18" charset="0"/>
              </a:rPr>
              <a:t>, Ms. Natalie Lang</a:t>
            </a:r>
            <a:endParaRPr lang="LID4096" sz="2800">
              <a:cs typeface="Times New Roman" panose="02020603050405020304" pitchFamily="18" charset="0"/>
            </a:endParaRPr>
          </a:p>
        </p:txBody>
      </p:sp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2512168" y="1858265"/>
            <a:ext cx="9182400" cy="23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26988" algn="ctr" rtl="1" eaLnBrk="1" hangingPunct="1">
              <a:lnSpc>
                <a:spcPts val="10000"/>
              </a:lnSpc>
              <a:tabLst>
                <a:tab pos="958850" algn="l"/>
                <a:tab pos="19472275" algn="l"/>
                <a:tab pos="29236988" algn="l"/>
              </a:tabLst>
            </a:pPr>
            <a:r>
              <a:rPr lang="en-US" sz="5400" b="1"/>
              <a:t>Privacy enhancement and quantization in FL</a:t>
            </a:r>
            <a:endParaRPr lang="he-IL" altLang="he-IL" sz="6000" b="1"/>
          </a:p>
        </p:txBody>
      </p:sp>
      <p:cxnSp>
        <p:nvCxnSpPr>
          <p:cNvPr id="142" name="Google Shape;142;p30"/>
          <p:cNvCxnSpPr/>
          <p:nvPr/>
        </p:nvCxnSpPr>
        <p:spPr>
          <a:xfrm>
            <a:off x="9527567" y="4234667"/>
            <a:ext cx="278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13D93675-6DCA-4DCD-865E-CDDB60685086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Advancements and Tests I</a:t>
            </a:r>
            <a:endParaRPr lang="LID4096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240289-D15A-47AF-8329-EF50A55C30B1}"/>
              </a:ext>
            </a:extLst>
          </p:cNvPr>
          <p:cNvSpPr txBox="1">
            <a:spLocks/>
          </p:cNvSpPr>
          <p:nvPr/>
        </p:nvSpPr>
        <p:spPr>
          <a:xfrm>
            <a:off x="348899" y="145088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Single Node DLG/iDLG Tests</a:t>
            </a:r>
            <a:endParaRPr lang="en-US" sz="1600">
              <a:latin typeface="+mn-lt"/>
              <a:ea typeface="+mn-ea"/>
              <a:cs typeface="+mn-cs"/>
            </a:endParaRPr>
          </a:p>
          <a:p>
            <a:pPr>
              <a:buFont typeface="Wingdings" pitchFamily="2" charset="2"/>
              <a:buChar char="ü"/>
            </a:pPr>
            <a:r>
              <a:rPr lang="en-US" sz="1600"/>
              <a:t>Incorporated Laplace noise and JOPEQ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B64A08-8F45-AFF0-F37C-FC401F90C176}"/>
              </a:ext>
            </a:extLst>
          </p:cNvPr>
          <p:cNvGrpSpPr/>
          <p:nvPr/>
        </p:nvGrpSpPr>
        <p:grpSpPr>
          <a:xfrm>
            <a:off x="6012234" y="1438180"/>
            <a:ext cx="5901086" cy="5238325"/>
            <a:chOff x="22165678" y="31954893"/>
            <a:chExt cx="8905518" cy="790532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56622A9-EBC8-5118-DAB1-272D3C2EB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3283" b="4169"/>
            <a:stretch/>
          </p:blipFill>
          <p:spPr>
            <a:xfrm>
              <a:off x="23163002" y="32167044"/>
              <a:ext cx="7908194" cy="769317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CD9D01F-DAEE-9ECE-CB01-F2A1879D6DFB}"/>
                </a:ext>
              </a:extLst>
            </p:cNvPr>
            <p:cNvSpPr txBox="1"/>
            <p:nvPr/>
          </p:nvSpPr>
          <p:spPr>
            <a:xfrm>
              <a:off x="25026563" y="31954893"/>
              <a:ext cx="1440655" cy="418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kern="0">
                  <a:latin typeface="Roboto"/>
                  <a:ea typeface="Roboto"/>
                </a:rPr>
                <a:t>DLG only</a:t>
              </a:r>
              <a:endParaRPr lang="LID4096" sz="1200" b="1" kern="0">
                <a:latin typeface="Roboto"/>
                <a:ea typeface="Roboto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FA2AD6B-F833-435D-313E-B3521BC47AEC}"/>
                </a:ext>
              </a:extLst>
            </p:cNvPr>
            <p:cNvSpPr txBox="1"/>
            <p:nvPr/>
          </p:nvSpPr>
          <p:spPr>
            <a:xfrm>
              <a:off x="23529628" y="31954893"/>
              <a:ext cx="1440655" cy="418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kern="0">
                  <a:latin typeface="Roboto"/>
                  <a:ea typeface="Roboto"/>
                </a:rPr>
                <a:t>Original</a:t>
              </a:r>
              <a:endParaRPr lang="LID4096" sz="1200" b="1" kern="0">
                <a:latin typeface="Roboto"/>
                <a:ea typeface="Roboto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5EB8D6-CD75-10AE-0290-6FAF16C8E39D}"/>
                </a:ext>
              </a:extLst>
            </p:cNvPr>
            <p:cNvSpPr txBox="1"/>
            <p:nvPr/>
          </p:nvSpPr>
          <p:spPr>
            <a:xfrm>
              <a:off x="26523499" y="31954893"/>
              <a:ext cx="1440655" cy="418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kern="0">
                  <a:latin typeface="Roboto"/>
                  <a:ea typeface="Roboto"/>
                </a:rPr>
                <a:t>Laplace </a:t>
              </a:r>
              <a:endParaRPr lang="LID4096" sz="1200" b="1" kern="0">
                <a:latin typeface="Roboto"/>
                <a:ea typeface="Roboto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54CAAD-6857-A507-16D4-33AED895ABC7}"/>
                </a:ext>
              </a:extLst>
            </p:cNvPr>
            <p:cNvSpPr txBox="1"/>
            <p:nvPr/>
          </p:nvSpPr>
          <p:spPr>
            <a:xfrm>
              <a:off x="28020434" y="31954893"/>
              <a:ext cx="1440655" cy="418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kern="0">
                  <a:latin typeface="Roboto"/>
                  <a:ea typeface="Roboto"/>
                </a:rPr>
                <a:t>Quant. </a:t>
              </a:r>
              <a:endParaRPr lang="LID4096" sz="1200" b="1" kern="0">
                <a:latin typeface="Roboto"/>
                <a:ea typeface="Roboto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42DBAB5-A7DB-0B37-7B83-9F5D640561E6}"/>
                </a:ext>
              </a:extLst>
            </p:cNvPr>
            <p:cNvSpPr txBox="1"/>
            <p:nvPr/>
          </p:nvSpPr>
          <p:spPr>
            <a:xfrm>
              <a:off x="29517366" y="31954893"/>
              <a:ext cx="1440655" cy="418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kern="0">
                  <a:latin typeface="Roboto"/>
                  <a:ea typeface="Roboto"/>
                </a:rPr>
                <a:t>JoPEQ</a:t>
              </a:r>
              <a:endParaRPr lang="LID4096" sz="1200" b="1" kern="0">
                <a:latin typeface="Roboto"/>
                <a:ea typeface="Roboto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3654833-B0E3-5615-034E-974CAB549168}"/>
                </a:ext>
              </a:extLst>
            </p:cNvPr>
            <p:cNvSpPr txBox="1"/>
            <p:nvPr/>
          </p:nvSpPr>
          <p:spPr>
            <a:xfrm rot="5400000">
              <a:off x="22440190" y="32406981"/>
              <a:ext cx="836056" cy="138507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200" b="1" kern="0">
                  <a:latin typeface="Roboto"/>
                  <a:ea typeface="Roboto"/>
                </a:rPr>
                <a:t>R = 4</a:t>
              </a:r>
            </a:p>
            <a:p>
              <a:pPr algn="ctr"/>
              <a:r>
                <a:rPr lang="en-US" sz="1200" b="1" kern="0" err="1">
                  <a:latin typeface="Roboto"/>
                  <a:ea typeface="Roboto"/>
                </a:rPr>
                <a:t>ε</a:t>
              </a:r>
              <a:r>
                <a:rPr lang="en-US" sz="1200" b="1" kern="0">
                  <a:latin typeface="Roboto"/>
                  <a:ea typeface="Roboto"/>
                </a:rPr>
                <a:t> = 1000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2C06CA4-9BDF-37EE-60DA-06B66CDDFC46}"/>
                </a:ext>
              </a:extLst>
            </p:cNvPr>
            <p:cNvSpPr txBox="1"/>
            <p:nvPr/>
          </p:nvSpPr>
          <p:spPr>
            <a:xfrm rot="5400000">
              <a:off x="22397704" y="38467209"/>
              <a:ext cx="836056" cy="130010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R = 16</a:t>
              </a:r>
            </a:p>
            <a:p>
              <a:pPr algn="ctr"/>
              <a:r>
                <a:rPr lang="en-US" sz="1200" b="1" err="1">
                  <a:latin typeface="Roboto" panose="02000000000000000000" pitchFamily="2" charset="0"/>
                  <a:ea typeface="Roboto" panose="02000000000000000000" pitchFamily="2" charset="0"/>
                </a:rPr>
                <a:t>ε</a:t>
              </a:r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 = 10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EB7861D-0D14-DF5A-6E1C-47338CD30FD5}"/>
                </a:ext>
              </a:extLst>
            </p:cNvPr>
            <p:cNvSpPr txBox="1"/>
            <p:nvPr/>
          </p:nvSpPr>
          <p:spPr>
            <a:xfrm rot="5400000">
              <a:off x="22351257" y="36962775"/>
              <a:ext cx="928951" cy="13001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R = 16</a:t>
              </a:r>
            </a:p>
            <a:p>
              <a:pPr algn="ctr"/>
              <a:r>
                <a:rPr lang="en-US" sz="1200" b="1" err="1">
                  <a:latin typeface="Roboto" panose="02000000000000000000" pitchFamily="2" charset="0"/>
                  <a:ea typeface="Roboto" panose="02000000000000000000" pitchFamily="2" charset="0"/>
                </a:rPr>
                <a:t>ε</a:t>
              </a:r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 = 100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F4A5D8F-1844-8E33-19A5-7C4DE7D00695}"/>
                </a:ext>
              </a:extLst>
            </p:cNvPr>
            <p:cNvSpPr txBox="1"/>
            <p:nvPr/>
          </p:nvSpPr>
          <p:spPr>
            <a:xfrm rot="5400000">
              <a:off x="22397701" y="35455001"/>
              <a:ext cx="836056" cy="130010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R = 16</a:t>
              </a:r>
            </a:p>
            <a:p>
              <a:pPr algn="ctr"/>
              <a:r>
                <a:rPr lang="en-US" sz="1200" b="1" err="1">
                  <a:latin typeface="Roboto" panose="02000000000000000000" pitchFamily="2" charset="0"/>
                  <a:ea typeface="Roboto" panose="02000000000000000000" pitchFamily="2" charset="0"/>
                </a:rPr>
                <a:t>ε</a:t>
              </a:r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 = 1000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13AEFF-3184-C43C-DBFA-4DA5673FD502}"/>
                </a:ext>
              </a:extLst>
            </p:cNvPr>
            <p:cNvSpPr txBox="1"/>
            <p:nvPr/>
          </p:nvSpPr>
          <p:spPr>
            <a:xfrm rot="5400000">
              <a:off x="22397701" y="33953905"/>
              <a:ext cx="836056" cy="130010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R = 8</a:t>
              </a:r>
            </a:p>
            <a:p>
              <a:pPr algn="ctr"/>
              <a:r>
                <a:rPr lang="en-US" sz="1200" b="1" err="1">
                  <a:latin typeface="Roboto" panose="02000000000000000000" pitchFamily="2" charset="0"/>
                  <a:ea typeface="Roboto" panose="02000000000000000000" pitchFamily="2" charset="0"/>
                </a:rPr>
                <a:t>ε</a:t>
              </a:r>
              <a:r>
                <a:rPr lang="en-US" sz="1200" b="1">
                  <a:latin typeface="Roboto" panose="02000000000000000000" pitchFamily="2" charset="0"/>
                  <a:ea typeface="Roboto" panose="02000000000000000000" pitchFamily="2" charset="0"/>
                </a:rPr>
                <a:t> = 1000</a:t>
              </a: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CC6ADCA1-051B-E432-1F8C-0DEDD8DD3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51" y="2491972"/>
            <a:ext cx="4939237" cy="3925935"/>
          </a:xfrm>
          <a:prstGeom prst="rect">
            <a:avLst/>
          </a:prstGeom>
          <a:ln w="76200">
            <a:solidFill>
              <a:srgbClr val="142360"/>
            </a:solidFill>
          </a:ln>
        </p:spPr>
      </p:pic>
    </p:spTree>
    <p:extLst>
      <p:ext uri="{BB962C8B-B14F-4D97-AF65-F5344CB8AC3E}">
        <p14:creationId xmlns:p14="http://schemas.microsoft.com/office/powerpoint/2010/main" val="2106354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13D93675-6DCA-4DCD-865E-CDDB60685086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Advancements and Tests I</a:t>
            </a:r>
            <a:endParaRPr lang="LID4096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240289-D15A-47AF-8329-EF50A55C30B1}"/>
              </a:ext>
            </a:extLst>
          </p:cNvPr>
          <p:cNvSpPr txBox="1">
            <a:spLocks/>
          </p:cNvSpPr>
          <p:nvPr/>
        </p:nvSpPr>
        <p:spPr>
          <a:xfrm>
            <a:off x="348899" y="145088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Single Node DLG/iDLG Tests</a:t>
            </a:r>
          </a:p>
          <a:p>
            <a:pPr>
              <a:buFont typeface="Wingdings" pitchFamily="2" charset="2"/>
              <a:buChar char="ü"/>
            </a:pPr>
            <a:r>
              <a:rPr lang="en-US" sz="1600"/>
              <a:t>Throughout the entire training process.</a:t>
            </a:r>
            <a:endParaRPr lang="en-US" sz="1600">
              <a:latin typeface="+mn-lt"/>
              <a:ea typeface="+mn-ea"/>
              <a:cs typeface="+mn-cs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D772C0A-163B-41C0-8339-C0DD6E122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5"/>
          <a:stretch/>
        </p:blipFill>
        <p:spPr>
          <a:xfrm>
            <a:off x="5348472" y="1853248"/>
            <a:ext cx="5747101" cy="4559128"/>
          </a:xfrm>
          <a:prstGeom prst="rect">
            <a:avLst/>
          </a:prstGeom>
          <a:ln w="76200">
            <a:solidFill>
              <a:srgbClr val="142360"/>
            </a:solidFill>
          </a:ln>
        </p:spPr>
      </p:pic>
    </p:spTree>
    <p:extLst>
      <p:ext uri="{BB962C8B-B14F-4D97-AF65-F5344CB8AC3E}">
        <p14:creationId xmlns:p14="http://schemas.microsoft.com/office/powerpoint/2010/main" val="3632233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CF524738-913F-4DD3-ADFD-19FB697C0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00780" y="1217043"/>
            <a:ext cx="4807466" cy="331607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BFA5829-1079-4AB0-B6C3-0F7C0079A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6069" y="1110764"/>
            <a:ext cx="5135573" cy="34604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26733FD-BC1C-44CB-A489-97ABBDB52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5836" y="1255709"/>
            <a:ext cx="4956038" cy="301961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136E3FC-DF18-47EE-988F-47D98CB86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481" y="1135545"/>
            <a:ext cx="4102119" cy="315547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13D93675-6DCA-4DCD-865E-CDDB60685086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Advancements and Tests I</a:t>
            </a:r>
            <a:endParaRPr lang="LID4096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240289-D15A-47AF-8329-EF50A55C30B1}"/>
              </a:ext>
            </a:extLst>
          </p:cNvPr>
          <p:cNvSpPr txBox="1">
            <a:spLocks/>
          </p:cNvSpPr>
          <p:nvPr/>
        </p:nvSpPr>
        <p:spPr>
          <a:xfrm>
            <a:off x="348899" y="145088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Single Node DLG/</a:t>
            </a:r>
            <a:r>
              <a:rPr lang="en-US" sz="1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iDLG</a:t>
            </a: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Tests</a:t>
            </a:r>
          </a:p>
          <a:p>
            <a:pPr>
              <a:buFont typeface="Wingdings" pitchFamily="2" charset="2"/>
              <a:buChar char="ü"/>
            </a:pPr>
            <a:r>
              <a:rPr lang="en-US" sz="1600"/>
              <a:t>Examined the DLG model</a:t>
            </a:r>
          </a:p>
          <a:p>
            <a:pPr>
              <a:buFont typeface="Wingdings" pitchFamily="2" charset="2"/>
              <a:buChar char="ü"/>
            </a:pPr>
            <a:r>
              <a:rPr lang="en-US" sz="1600"/>
              <a:t>After training</a:t>
            </a:r>
            <a:r>
              <a:rPr lang="en-US" sz="1600">
                <a:latin typeface="+mn-lt"/>
                <a:ea typeface="+mn-ea"/>
                <a:cs typeface="+mn-cs"/>
              </a:rPr>
              <a:t> </a:t>
            </a:r>
          </a:p>
          <a:p>
            <a:pPr>
              <a:buFont typeface="Wingdings" pitchFamily="2" charset="2"/>
              <a:buChar char="ü"/>
            </a:pPr>
            <a:r>
              <a:rPr lang="en-US" sz="1600"/>
              <a:t>Laplace noise</a:t>
            </a:r>
          </a:p>
          <a:p>
            <a:pPr>
              <a:buFont typeface="Wingdings" pitchFamily="2" charset="2"/>
              <a:buChar char="ü"/>
            </a:pPr>
            <a:r>
              <a:rPr lang="en-US" sz="1600"/>
              <a:t>Incorporated JOPEQ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64817D3-95E6-4AD2-9747-6962972376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1696" y="1068097"/>
            <a:ext cx="4437321" cy="354692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63AC2BB-59C2-4BA0-A07C-F272FDB752CB}"/>
              </a:ext>
            </a:extLst>
          </p:cNvPr>
          <p:cNvSpPr/>
          <p:nvPr/>
        </p:nvSpPr>
        <p:spPr>
          <a:xfrm>
            <a:off x="382482" y="4917762"/>
            <a:ext cx="1278384" cy="118073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/>
              <a:t>Image</a:t>
            </a:r>
            <a:endParaRPr lang="LID4096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07458D-1D26-45C7-8D9E-98EBF9E6CE07}"/>
              </a:ext>
            </a:extLst>
          </p:cNvPr>
          <p:cNvSpPr/>
          <p:nvPr/>
        </p:nvSpPr>
        <p:spPr>
          <a:xfrm>
            <a:off x="2492153" y="4962151"/>
            <a:ext cx="1180730" cy="1091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/>
              <a:t>Train model</a:t>
            </a:r>
            <a:endParaRPr lang="LID4096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432629-41A3-49FF-83AD-893EBAC8F529}"/>
              </a:ext>
            </a:extLst>
          </p:cNvPr>
          <p:cNvSpPr txBox="1"/>
          <p:nvPr/>
        </p:nvSpPr>
        <p:spPr>
          <a:xfrm>
            <a:off x="3672883" y="5098311"/>
            <a:ext cx="1180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gradients</a:t>
            </a:r>
            <a:endParaRPr lang="LID4096" sz="110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4E6B2FC-56FC-468A-B66B-9B3E2587B3C4}"/>
              </a:ext>
            </a:extLst>
          </p:cNvPr>
          <p:cNvSpPr/>
          <p:nvPr/>
        </p:nvSpPr>
        <p:spPr>
          <a:xfrm>
            <a:off x="1723610" y="5378401"/>
            <a:ext cx="705797" cy="25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28AA8E1-228E-40D8-9CA7-60AC706576EE}"/>
              </a:ext>
            </a:extLst>
          </p:cNvPr>
          <p:cNvSpPr/>
          <p:nvPr/>
        </p:nvSpPr>
        <p:spPr>
          <a:xfrm>
            <a:off x="3722943" y="5380676"/>
            <a:ext cx="727039" cy="25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5D7DEB-8BC5-46DB-9677-0301E5A349FF}"/>
              </a:ext>
            </a:extLst>
          </p:cNvPr>
          <p:cNvSpPr txBox="1"/>
          <p:nvPr/>
        </p:nvSpPr>
        <p:spPr>
          <a:xfrm>
            <a:off x="2492153" y="5745595"/>
            <a:ext cx="1027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1 iteration</a:t>
            </a:r>
            <a:endParaRPr lang="LID4096" sz="12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F942CE-E77B-41EB-A18F-58E2E8A29702}"/>
              </a:ext>
            </a:extLst>
          </p:cNvPr>
          <p:cNvSpPr/>
          <p:nvPr/>
        </p:nvSpPr>
        <p:spPr>
          <a:xfrm>
            <a:off x="6613841" y="4403196"/>
            <a:ext cx="1278384" cy="1180730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/>
              <a:t>Out Image</a:t>
            </a:r>
            <a:endParaRPr lang="LID409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4BCF82-49BF-48BB-ACBC-78707A515F5C}"/>
              </a:ext>
            </a:extLst>
          </p:cNvPr>
          <p:cNvSpPr/>
          <p:nvPr/>
        </p:nvSpPr>
        <p:spPr>
          <a:xfrm>
            <a:off x="6613841" y="5731298"/>
            <a:ext cx="1278384" cy="54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Label</a:t>
            </a:r>
            <a:endParaRPr lang="LID4096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95E54900-D811-4463-A28F-9B5EF834B859}"/>
              </a:ext>
            </a:extLst>
          </p:cNvPr>
          <p:cNvSpPr/>
          <p:nvPr/>
        </p:nvSpPr>
        <p:spPr>
          <a:xfrm>
            <a:off x="5836742" y="5745595"/>
            <a:ext cx="705797" cy="25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0636B7-883E-4A16-8294-6A2D9FE29E29}"/>
              </a:ext>
            </a:extLst>
          </p:cNvPr>
          <p:cNvGrpSpPr/>
          <p:nvPr/>
        </p:nvGrpSpPr>
        <p:grpSpPr>
          <a:xfrm>
            <a:off x="4504170" y="3684511"/>
            <a:ext cx="2038369" cy="2413981"/>
            <a:chOff x="4504170" y="3684511"/>
            <a:chExt cx="2038369" cy="241398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F92EB3E-F727-4C09-AAC2-4714A118837B}"/>
                </a:ext>
              </a:extLst>
            </p:cNvPr>
            <p:cNvSpPr/>
            <p:nvPr/>
          </p:nvSpPr>
          <p:spPr>
            <a:xfrm>
              <a:off x="4504170" y="4917762"/>
              <a:ext cx="1278384" cy="1180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DLG</a:t>
              </a:r>
              <a:endParaRPr lang="LID4096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D45AE6D7-FC5B-441D-B0B0-2D10016C5E38}"/>
                </a:ext>
              </a:extLst>
            </p:cNvPr>
            <p:cNvSpPr/>
            <p:nvPr/>
          </p:nvSpPr>
          <p:spPr>
            <a:xfrm>
              <a:off x="5836742" y="5118950"/>
              <a:ext cx="705797" cy="25945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23A69FC6-D634-4173-A1C5-0503C48A3965}"/>
                </a:ext>
              </a:extLst>
            </p:cNvPr>
            <p:cNvSpPr/>
            <p:nvPr/>
          </p:nvSpPr>
          <p:spPr>
            <a:xfrm rot="5400000">
              <a:off x="4999332" y="4613603"/>
              <a:ext cx="288059" cy="25945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A6648F3-AB76-4A59-A81D-33E333AE3C28}"/>
                </a:ext>
              </a:extLst>
            </p:cNvPr>
            <p:cNvSpPr/>
            <p:nvPr/>
          </p:nvSpPr>
          <p:spPr>
            <a:xfrm>
              <a:off x="4695205" y="3684511"/>
              <a:ext cx="922560" cy="849637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839069F-641D-45F2-94D1-340583CB7AFA}"/>
              </a:ext>
            </a:extLst>
          </p:cNvPr>
          <p:cNvGrpSpPr/>
          <p:nvPr/>
        </p:nvGrpSpPr>
        <p:grpSpPr>
          <a:xfrm>
            <a:off x="3672883" y="5389201"/>
            <a:ext cx="836945" cy="1406373"/>
            <a:chOff x="3672883" y="5389201"/>
            <a:chExt cx="836945" cy="140637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1A2C3DF-5DBB-40DC-B680-67F15C510E30}"/>
                </a:ext>
              </a:extLst>
            </p:cNvPr>
            <p:cNvGrpSpPr/>
            <p:nvPr/>
          </p:nvGrpSpPr>
          <p:grpSpPr>
            <a:xfrm>
              <a:off x="3947639" y="5389201"/>
              <a:ext cx="256403" cy="275822"/>
              <a:chOff x="3947639" y="5389201"/>
              <a:chExt cx="256403" cy="275822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5A144B5-9687-4694-BD8E-CC28458E1770}"/>
                  </a:ext>
                </a:extLst>
              </p:cNvPr>
              <p:cNvSpPr/>
              <p:nvPr/>
            </p:nvSpPr>
            <p:spPr>
              <a:xfrm>
                <a:off x="3947639" y="5389201"/>
                <a:ext cx="256403" cy="267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2" name="Plus Sign 41">
                <a:extLst>
                  <a:ext uri="{FF2B5EF4-FFF2-40B4-BE49-F238E27FC236}">
                    <a16:creationId xmlns:a16="http://schemas.microsoft.com/office/drawing/2014/main" id="{9B2425BC-BF0B-40E0-807E-E3F06196120C}"/>
                  </a:ext>
                </a:extLst>
              </p:cNvPr>
              <p:cNvSpPr/>
              <p:nvPr/>
            </p:nvSpPr>
            <p:spPr>
              <a:xfrm>
                <a:off x="3947639" y="5389201"/>
                <a:ext cx="256403" cy="275822"/>
              </a:xfrm>
              <a:prstGeom prst="mathPlus">
                <a:avLst>
                  <a:gd name="adj1" fmla="val 1361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6D7A0B90-90EE-4084-8741-A0DD9C86C219}"/>
                </a:ext>
              </a:extLst>
            </p:cNvPr>
            <p:cNvSpPr/>
            <p:nvPr/>
          </p:nvSpPr>
          <p:spPr>
            <a:xfrm rot="16200000">
              <a:off x="3870363" y="5764812"/>
              <a:ext cx="407908" cy="25945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65322CC-9FFE-4587-9F7D-B833DEF0D36A}"/>
                </a:ext>
              </a:extLst>
            </p:cNvPr>
            <p:cNvSpPr/>
            <p:nvPr/>
          </p:nvSpPr>
          <p:spPr>
            <a:xfrm>
              <a:off x="3672883" y="6168638"/>
              <a:ext cx="836945" cy="626936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>
                  <a:solidFill>
                    <a:schemeClr val="bg1"/>
                  </a:solidFill>
                </a:rPr>
                <a:t>Laplace noise</a:t>
              </a:r>
              <a:endParaRPr lang="LID4096" sz="1200">
                <a:solidFill>
                  <a:schemeClr val="bg1"/>
                </a:solidFill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A8D80EB2-B7D0-4ACE-84CD-F6E41CBD9647}"/>
              </a:ext>
            </a:extLst>
          </p:cNvPr>
          <p:cNvSpPr/>
          <p:nvPr/>
        </p:nvSpPr>
        <p:spPr>
          <a:xfrm>
            <a:off x="4512352" y="4917761"/>
            <a:ext cx="840698" cy="1180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JOPEQ</a:t>
            </a:r>
            <a:endParaRPr lang="LID4096" sz="140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9A44085-40A4-42E7-B2C7-66DFE2F622E4}"/>
              </a:ext>
            </a:extLst>
          </p:cNvPr>
          <p:cNvSpPr/>
          <p:nvPr/>
        </p:nvSpPr>
        <p:spPr>
          <a:xfrm>
            <a:off x="5393932" y="5378401"/>
            <a:ext cx="345054" cy="25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D8A071-62C5-4FC2-8BD5-90B4B91526F8}"/>
              </a:ext>
            </a:extLst>
          </p:cNvPr>
          <p:cNvSpPr txBox="1"/>
          <p:nvPr/>
        </p:nvSpPr>
        <p:spPr>
          <a:xfrm>
            <a:off x="2492153" y="5745595"/>
            <a:ext cx="1027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X iterations</a:t>
            </a:r>
            <a:endParaRPr lang="LID4096" sz="12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4EE9930-89F9-4AD7-89DC-66EA48864318}"/>
              </a:ext>
            </a:extLst>
          </p:cNvPr>
          <p:cNvSpPr txBox="1"/>
          <p:nvPr/>
        </p:nvSpPr>
        <p:spPr>
          <a:xfrm>
            <a:off x="88761" y="4012726"/>
            <a:ext cx="480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Changing bit rate without dithering</a:t>
            </a:r>
            <a:endParaRPr lang="LID4096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855A0D8-2E91-488D-9C8A-C37EE53D38FF}"/>
              </a:ext>
            </a:extLst>
          </p:cNvPr>
          <p:cNvSpPr txBox="1"/>
          <p:nvPr/>
        </p:nvSpPr>
        <p:spPr>
          <a:xfrm>
            <a:off x="88761" y="4002261"/>
            <a:ext cx="480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Changing bit rate with dithering</a:t>
            </a:r>
            <a:endParaRPr lang="LID4096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299573-6F20-4F90-987D-4A8B5870F09B}"/>
              </a:ext>
            </a:extLst>
          </p:cNvPr>
          <p:cNvSpPr txBox="1"/>
          <p:nvPr/>
        </p:nvSpPr>
        <p:spPr>
          <a:xfrm>
            <a:off x="88761" y="3994263"/>
            <a:ext cx="480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Changing privacy preserving noise</a:t>
            </a:r>
            <a:endParaRPr lang="LID4096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B009C93-E68B-436B-97F4-F1FAF2CEC0C9}"/>
              </a:ext>
            </a:extLst>
          </p:cNvPr>
          <p:cNvSpPr/>
          <p:nvPr/>
        </p:nvSpPr>
        <p:spPr>
          <a:xfrm>
            <a:off x="373686" y="4907297"/>
            <a:ext cx="1278384" cy="118073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/>
              <a:t>Image</a:t>
            </a:r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46AE5D-6BB3-4BC7-A219-7767FCEFB70E}"/>
              </a:ext>
            </a:extLst>
          </p:cNvPr>
          <p:cNvGrpSpPr/>
          <p:nvPr/>
        </p:nvGrpSpPr>
        <p:grpSpPr>
          <a:xfrm>
            <a:off x="8039971" y="4758939"/>
            <a:ext cx="2956173" cy="1608166"/>
            <a:chOff x="8039971" y="4758939"/>
            <a:chExt cx="2956173" cy="1608166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D7FE887-F120-4360-BB3E-8595AD59C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35005" y="5093492"/>
              <a:ext cx="1267952" cy="1273613"/>
            </a:xfrm>
            <a:prstGeom prst="rect">
              <a:avLst/>
            </a:prstGeom>
          </p:spPr>
        </p:pic>
        <p:pic>
          <p:nvPicPr>
            <p:cNvPr id="69" name="Content Placeholder 6">
              <a:extLst>
                <a:ext uri="{FF2B5EF4-FFF2-40B4-BE49-F238E27FC236}">
                  <a16:creationId xmlns:a16="http://schemas.microsoft.com/office/drawing/2014/main" id="{41F8F869-F67C-4408-8C25-59557DD7A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28192" y="5103336"/>
              <a:ext cx="1267952" cy="1253926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88592DA-1370-4613-B41E-ABB711CFEB68}"/>
                </a:ext>
              </a:extLst>
            </p:cNvPr>
            <p:cNvSpPr txBox="1"/>
            <p:nvPr/>
          </p:nvSpPr>
          <p:spPr>
            <a:xfrm>
              <a:off x="9638805" y="4764170"/>
              <a:ext cx="1267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Bit Rate 4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B3835FF-D373-46C6-B37B-8196C96E697A}"/>
                </a:ext>
              </a:extLst>
            </p:cNvPr>
            <p:cNvSpPr txBox="1"/>
            <p:nvPr/>
          </p:nvSpPr>
          <p:spPr>
            <a:xfrm>
              <a:off x="8039971" y="4758939"/>
              <a:ext cx="1515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Bit Rate 8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2A03533-2B41-4E53-B1DA-B783C120F86A}"/>
              </a:ext>
            </a:extLst>
          </p:cNvPr>
          <p:cNvSpPr/>
          <p:nvPr/>
        </p:nvSpPr>
        <p:spPr>
          <a:xfrm>
            <a:off x="5893517" y="6387457"/>
            <a:ext cx="1278384" cy="399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Label</a:t>
            </a:r>
            <a:endParaRPr lang="LID4096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718F1AE6-0D7F-4D5A-BA87-D6F81D1810D9}"/>
              </a:ext>
            </a:extLst>
          </p:cNvPr>
          <p:cNvSpPr/>
          <p:nvPr/>
        </p:nvSpPr>
        <p:spPr>
          <a:xfrm rot="16200000">
            <a:off x="6415647" y="6106053"/>
            <a:ext cx="169300" cy="335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34BB43-493E-443C-88BA-438D6EED1E03}"/>
              </a:ext>
            </a:extLst>
          </p:cNvPr>
          <p:cNvSpPr/>
          <p:nvPr/>
        </p:nvSpPr>
        <p:spPr>
          <a:xfrm>
            <a:off x="373686" y="4907297"/>
            <a:ext cx="1278384" cy="1180730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/>
              <a:t>Image</a:t>
            </a:r>
            <a:endParaRPr lang="LID4096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5828736-8075-4CFF-BBCF-3225C39F6F45}"/>
              </a:ext>
            </a:extLst>
          </p:cNvPr>
          <p:cNvSpPr/>
          <p:nvPr/>
        </p:nvSpPr>
        <p:spPr>
          <a:xfrm>
            <a:off x="6613841" y="4412577"/>
            <a:ext cx="1278384" cy="1180730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/>
              <a:t>Out Image</a:t>
            </a:r>
            <a:endParaRPr lang="LID4096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DC2B0CB-A517-434C-9673-8F523B4CD5C7}"/>
              </a:ext>
            </a:extLst>
          </p:cNvPr>
          <p:cNvSpPr/>
          <p:nvPr/>
        </p:nvSpPr>
        <p:spPr>
          <a:xfrm>
            <a:off x="364890" y="4915933"/>
            <a:ext cx="1278384" cy="1180730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/>
              <a:t>Image</a:t>
            </a:r>
            <a:endParaRPr lang="LID4096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BD1090-A39C-4991-B9AB-6790940C45E1}"/>
              </a:ext>
            </a:extLst>
          </p:cNvPr>
          <p:cNvSpPr/>
          <p:nvPr/>
        </p:nvSpPr>
        <p:spPr>
          <a:xfrm>
            <a:off x="6622637" y="4403196"/>
            <a:ext cx="1278384" cy="1180730"/>
          </a:xfrm>
          <a:prstGeom prst="rect">
            <a:avLst/>
          </a:prstGeom>
          <a:blipFill>
            <a:blip r:embed="rId1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/>
              <a:t>Out Image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195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0.11446 -4.44444E-6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6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4" grpId="0" animBg="1"/>
      <p:bldP spid="35" grpId="0" animBg="1"/>
      <p:bldP spid="38" grpId="0"/>
      <p:bldP spid="38" grpId="1"/>
      <p:bldP spid="38" grpId="2"/>
      <p:bldP spid="32" grpId="0" animBg="1"/>
      <p:bldP spid="32" grpId="1" animBg="1"/>
      <p:bldP spid="33" grpId="0" animBg="1"/>
      <p:bldP spid="33" grpId="1" animBg="1"/>
      <p:bldP spid="37" grpId="0" animBg="1"/>
      <p:bldP spid="37" grpId="1" animBg="1"/>
      <p:bldP spid="48" grpId="0" animBg="1"/>
      <p:bldP spid="49" grpId="0" animBg="1"/>
      <p:bldP spid="50" grpId="0"/>
      <p:bldP spid="50" grpId="1"/>
      <p:bldP spid="61" grpId="0"/>
      <p:bldP spid="61" grpId="1"/>
      <p:bldP spid="62" grpId="0"/>
      <p:bldP spid="62" grpId="1"/>
      <p:bldP spid="63" grpId="0"/>
      <p:bldP spid="67" grpId="0" animBg="1"/>
      <p:bldP spid="51" grpId="0" animBg="1"/>
      <p:bldP spid="52" grpId="0" animBg="1"/>
      <p:bldP spid="53" grpId="0" animBg="1"/>
      <p:bldP spid="53" grpId="1" animBg="1"/>
      <p:bldP spid="55" grpId="0" animBg="1"/>
      <p:bldP spid="55" grpId="1" animBg="1"/>
      <p:bldP spid="57" grpId="0" animBg="1"/>
      <p:bldP spid="57" grpId="1" animBg="1"/>
      <p:bldP spid="58" grpId="0" animBg="1"/>
      <p:bldP spid="5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42837-692F-41ED-A5EE-E090D0AD65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Challenges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5E331-FEC0-4ACB-B7C8-6B98670AE95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36700"/>
            <a:ext cx="11360150" cy="4554538"/>
          </a:xfrm>
        </p:spPr>
        <p:txBody>
          <a:bodyPr/>
          <a:lstStyle/>
          <a:p>
            <a:r>
              <a:rPr lang="en-US" sz="2000"/>
              <a:t>Learning various academic topics which are relevant for the project such as: </a:t>
            </a:r>
          </a:p>
          <a:p>
            <a:pPr lvl="1"/>
            <a:r>
              <a:rPr lang="en-US" sz="2000"/>
              <a:t>distributed and federated learning, lattice quantization’s, differential privacy, dithering and privacy vulnerabilities in federated learning (DLG, </a:t>
            </a:r>
            <a:r>
              <a:rPr lang="en-US" sz="2000" err="1"/>
              <a:t>iDLG</a:t>
            </a:r>
            <a:r>
              <a:rPr lang="en-US" sz="2000"/>
              <a:t>).</a:t>
            </a:r>
          </a:p>
          <a:p>
            <a:pPr lvl="1"/>
            <a:endParaRPr lang="en-US" sz="2000"/>
          </a:p>
          <a:p>
            <a:r>
              <a:rPr lang="en-US" sz="2000"/>
              <a:t>Developing a unified software benchmarking system via deployment of different software components from distinct papers.</a:t>
            </a:r>
          </a:p>
          <a:p>
            <a:endParaRPr lang="en-US" sz="2000"/>
          </a:p>
          <a:p>
            <a:r>
              <a:rPr lang="en-US" sz="2000"/>
              <a:t>Lack of processing equipment in order to run prolonged deep learning training.</a:t>
            </a:r>
          </a:p>
          <a:p>
            <a:endParaRPr lang="en-US" sz="2000"/>
          </a:p>
          <a:p>
            <a:r>
              <a:rPr lang="en-US" sz="2000"/>
              <a:t>Lack of experience in writing an academic paper. </a:t>
            </a:r>
          </a:p>
        </p:txBody>
      </p:sp>
    </p:spTree>
    <p:extLst>
      <p:ext uri="{BB962C8B-B14F-4D97-AF65-F5344CB8AC3E}">
        <p14:creationId xmlns:p14="http://schemas.microsoft.com/office/powerpoint/2010/main" val="3444750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9ED63-A435-4B4E-9E47-E20C5D5A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 wrap="square" anchor="t">
            <a:normAutofit/>
          </a:bodyPr>
          <a:lstStyle/>
          <a:p>
            <a:r>
              <a:rPr lang="en-US"/>
              <a:t>Conclusion</a:t>
            </a:r>
            <a:endParaRPr lang="LID4096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D35156-942D-CE32-4CC0-721F0FF62B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6048416"/>
              </p:ext>
            </p:extLst>
          </p:nvPr>
        </p:nvGraphicFramePr>
        <p:xfrm>
          <a:off x="415600" y="1536633"/>
          <a:ext cx="11360800" cy="455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886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BF2F67-2B16-F84D-B2DF-969D61F21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800100"/>
            <a:ext cx="9347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84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DBE6-C233-B44F-BA27-802354FD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D8AD0-6715-1543-BB90-1447695BD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9F01D-835D-E041-87A5-CCA4E643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BF9E6-1DE6-4554-8CD6-8455205A9A57}" type="slidenum">
              <a:rPr lang="LID4096" smtClean="0"/>
              <a:t>16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1A572-3760-064E-BBE4-E242F9B5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435100"/>
            <a:ext cx="100965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6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7"/>
          <p:cNvSpPr txBox="1">
            <a:spLocks noGrp="1"/>
          </p:cNvSpPr>
          <p:nvPr>
            <p:ph type="title" idx="4294967295"/>
          </p:nvPr>
        </p:nvSpPr>
        <p:spPr>
          <a:xfrm>
            <a:off x="1397800" y="1272533"/>
            <a:ext cx="9396400" cy="6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57"/>
          <p:cNvSpPr txBox="1">
            <a:spLocks noGrp="1"/>
          </p:cNvSpPr>
          <p:nvPr>
            <p:ph type="body" idx="4294967295"/>
          </p:nvPr>
        </p:nvSpPr>
        <p:spPr>
          <a:xfrm>
            <a:off x="1424133" y="1943833"/>
            <a:ext cx="9396400" cy="58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buNone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endParaRPr sz="1867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57"/>
          <p:cNvSpPr txBox="1">
            <a:spLocks noGrp="1"/>
          </p:cNvSpPr>
          <p:nvPr>
            <p:ph type="body" idx="4294967295"/>
          </p:nvPr>
        </p:nvSpPr>
        <p:spPr>
          <a:xfrm>
            <a:off x="1424133" y="2558732"/>
            <a:ext cx="9396400" cy="167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Exo 2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https://fonts.google.com/specimen/Exo+2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Roboto Condensed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buClr>
                <a:schemeClr val="dk1"/>
              </a:buClr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https://fonts.google.com/specimen/Roboto+Condensed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6" name="Google Shape;646;p57"/>
          <p:cNvGrpSpPr/>
          <p:nvPr/>
        </p:nvGrpSpPr>
        <p:grpSpPr>
          <a:xfrm>
            <a:off x="3478606" y="4665167"/>
            <a:ext cx="5234789" cy="1005600"/>
            <a:chOff x="3114475" y="3498875"/>
            <a:chExt cx="3926092" cy="754200"/>
          </a:xfrm>
        </p:grpSpPr>
        <p:grpSp>
          <p:nvGrpSpPr>
            <p:cNvPr id="647" name="Google Shape;647;p57"/>
            <p:cNvGrpSpPr/>
            <p:nvPr/>
          </p:nvGrpSpPr>
          <p:grpSpPr>
            <a:xfrm>
              <a:off x="3114475" y="3498875"/>
              <a:ext cx="2915050" cy="754200"/>
              <a:chOff x="2052655" y="3498875"/>
              <a:chExt cx="2915050" cy="754200"/>
            </a:xfrm>
          </p:grpSpPr>
          <p:sp>
            <p:nvSpPr>
              <p:cNvPr id="648" name="Google Shape;648;p57"/>
              <p:cNvSpPr/>
              <p:nvPr/>
            </p:nvSpPr>
            <p:spPr>
              <a:xfrm>
                <a:off x="3114480" y="3498875"/>
                <a:ext cx="791400" cy="754200"/>
              </a:xfrm>
              <a:prstGeom prst="roundRect">
                <a:avLst>
                  <a:gd name="adj" fmla="val 16667"/>
                </a:avLst>
              </a:prstGeom>
              <a:solidFill>
                <a:srgbClr val="6EBDC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57"/>
              <p:cNvSpPr/>
              <p:nvPr/>
            </p:nvSpPr>
            <p:spPr>
              <a:xfrm>
                <a:off x="4176300" y="3498875"/>
                <a:ext cx="791400" cy="754200"/>
              </a:xfrm>
              <a:prstGeom prst="roundRect">
                <a:avLst>
                  <a:gd name="adj" fmla="val 16667"/>
                </a:avLst>
              </a:prstGeom>
              <a:solidFill>
                <a:srgbClr val="B4EBF0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57"/>
              <p:cNvSpPr/>
              <p:nvPr/>
            </p:nvSpPr>
            <p:spPr>
              <a:xfrm>
                <a:off x="2052655" y="3498875"/>
                <a:ext cx="791400" cy="754200"/>
              </a:xfrm>
              <a:prstGeom prst="roundRect">
                <a:avLst>
                  <a:gd name="adj" fmla="val 16667"/>
                </a:avLst>
              </a:prstGeom>
              <a:solidFill>
                <a:srgbClr val="416D90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57"/>
              <p:cNvSpPr txBox="1"/>
              <p:nvPr/>
            </p:nvSpPr>
            <p:spPr>
              <a:xfrm>
                <a:off x="3114480" y="3655925"/>
                <a:ext cx="791400" cy="44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" sz="1333"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rPr>
                  <a:t>#6ebdc4</a:t>
                </a:r>
                <a:endParaRPr sz="1333" kern="0">
                  <a:solidFill>
                    <a:srgbClr val="FFFFFF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57"/>
              <p:cNvSpPr txBox="1"/>
              <p:nvPr/>
            </p:nvSpPr>
            <p:spPr>
              <a:xfrm>
                <a:off x="4176305" y="3655925"/>
                <a:ext cx="791400" cy="44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" sz="1333"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rPr>
                  <a:t>#b4ebf0</a:t>
                </a:r>
                <a:endParaRPr sz="1333" kern="0">
                  <a:solidFill>
                    <a:srgbClr val="FFFFFF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57"/>
              <p:cNvSpPr txBox="1"/>
              <p:nvPr/>
            </p:nvSpPr>
            <p:spPr>
              <a:xfrm>
                <a:off x="2052655" y="3655925"/>
                <a:ext cx="791400" cy="44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" sz="1333" kern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rPr>
                  <a:t>#416d90</a:t>
                </a:r>
                <a:endParaRPr sz="1333" kern="0">
                  <a:solidFill>
                    <a:srgbClr val="FFFFFF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4" name="Google Shape;654;p57"/>
            <p:cNvGrpSpPr/>
            <p:nvPr/>
          </p:nvGrpSpPr>
          <p:grpSpPr>
            <a:xfrm>
              <a:off x="6242376" y="3498875"/>
              <a:ext cx="798191" cy="754200"/>
              <a:chOff x="4176300" y="3498875"/>
              <a:chExt cx="798191" cy="754200"/>
            </a:xfrm>
          </p:grpSpPr>
          <p:sp>
            <p:nvSpPr>
              <p:cNvPr id="655" name="Google Shape;655;p57"/>
              <p:cNvSpPr/>
              <p:nvPr/>
            </p:nvSpPr>
            <p:spPr>
              <a:xfrm>
                <a:off x="4176300" y="3498875"/>
                <a:ext cx="791400" cy="7542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57"/>
              <p:cNvSpPr txBox="1"/>
              <p:nvPr/>
            </p:nvSpPr>
            <p:spPr>
              <a:xfrm>
                <a:off x="4183091" y="3655925"/>
                <a:ext cx="791400" cy="44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" sz="1333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#ffffff</a:t>
                </a:r>
                <a:endParaRPr sz="13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369D-A10D-4ECF-A8A0-19279795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999237"/>
            <a:ext cx="9252154" cy="1016654"/>
          </a:xfrm>
        </p:spPr>
        <p:txBody>
          <a:bodyPr>
            <a:normAutofit/>
          </a:bodyPr>
          <a:lstStyle/>
          <a:p>
            <a:r>
              <a:rPr lang="en-US" sz="3600"/>
              <a:t>Introduction- federated learning</a:t>
            </a:r>
            <a:endParaRPr lang="LID4096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D0B29-10FF-4123-AE12-96CC2D8B1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548281"/>
            <a:ext cx="6018569" cy="365868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Federated learning is an evolving machine learning paradigm for training models across multiple end devices holding local datasets, without explicitly transferring the data.</a:t>
            </a:r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Useful for both:</a:t>
            </a:r>
          </a:p>
          <a:p>
            <a:pPr lvl="1">
              <a:lnSpc>
                <a:spcPct val="90000"/>
              </a:lnSpc>
            </a:pPr>
            <a:r>
              <a:rPr lang="en-US"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</a:t>
            </a:r>
            <a:r>
              <a:rPr lang="en-US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</a:t>
            </a:r>
            <a:r>
              <a:rPr lang="en-US" sz="24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acy-avoid data sharing</a:t>
            </a:r>
          </a:p>
          <a:p>
            <a:pPr lvl="1"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Throughput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73962F2-5B5E-49B2-945E-C7677DDEF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11309" y="2548281"/>
            <a:ext cx="4604659" cy="31005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551B25-C329-4B19-BCB3-E134B451066D}"/>
              </a:ext>
            </a:extLst>
          </p:cNvPr>
          <p:cNvSpPr txBox="1"/>
          <p:nvPr/>
        </p:nvSpPr>
        <p:spPr>
          <a:xfrm>
            <a:off x="6885390" y="5696939"/>
            <a:ext cx="445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Figure 1: A simple federated learning environment.</a:t>
            </a:r>
            <a:endParaRPr lang="LID4096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28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F1117-28A6-484C-9ACF-8D5695B9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10057169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Introduction- Deep Leakage from Gradients(DLG)[1]</a:t>
            </a:r>
            <a:endParaRPr lang="LID4096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77872-3315-4D91-B0FD-A34B38021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354026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Maliciously reconstruct original images and sentences from private training sets on edge devices.</a:t>
            </a:r>
          </a:p>
          <a:p>
            <a:pPr>
              <a:lnSpc>
                <a:spcPct val="90000"/>
              </a:lnSpc>
            </a:pPr>
            <a:r>
              <a:rPr lang="en-US" sz="2000"/>
              <a:t>a method which trains a “dummy” deep learning model to optimize not the weights of the model but it’s input.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 L. Zhu, Z. Liu and S. Han, Deep Leakage from Gradients, Springer, 2020, pp. 17-31.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38ADFA10-E85A-46E6-BF56-0B81AB71E21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92" y="2046090"/>
            <a:ext cx="5449889" cy="2765817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494B72-7A9C-4C39-8E70-DFFF5304E425}"/>
              </a:ext>
            </a:extLst>
          </p:cNvPr>
          <p:cNvSpPr txBox="1"/>
          <p:nvPr/>
        </p:nvSpPr>
        <p:spPr>
          <a:xfrm>
            <a:off x="6189044" y="5043638"/>
            <a:ext cx="5571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Figure 2: DLG diagram taken from[1]. The attacker takes the weights and gradients and trains a deep learning model to recover the inputs.</a:t>
            </a:r>
            <a:endParaRPr lang="LID4096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79237C-5D88-4609-A5DE-C1928E6B632E}"/>
              </a:ext>
            </a:extLst>
          </p:cNvPr>
          <p:cNvSpPr/>
          <p:nvPr/>
        </p:nvSpPr>
        <p:spPr>
          <a:xfrm>
            <a:off x="1058959" y="5733785"/>
            <a:ext cx="4166509" cy="98006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This reveals an inherent limitation of federated learning which must be accounted for</a:t>
            </a:r>
            <a:endParaRPr lang="LID4096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82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D6EC9-7C1B-4A33-98F6-98C75503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Introduction- </a:t>
            </a:r>
            <a:r>
              <a:rPr lang="en-US" sz="4200" err="1"/>
              <a:t>UVeQFed</a:t>
            </a:r>
            <a:r>
              <a:rPr lang="en-US" sz="4200"/>
              <a:t> &amp; JOPEQ</a:t>
            </a:r>
            <a:endParaRPr lang="en-US" sz="4200">
              <a:highlight>
                <a:srgbClr val="FF0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9C99B-D713-4F36-9902-31B5F2E46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1536701"/>
            <a:ext cx="5878871" cy="467027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1800" err="1">
                <a:solidFill>
                  <a:schemeClr val="tx1"/>
                </a:solidFill>
              </a:rPr>
              <a:t>UVeQFed</a:t>
            </a:r>
            <a:r>
              <a:rPr lang="en-US" sz="1800">
                <a:solidFill>
                  <a:schemeClr val="tx1"/>
                </a:solidFill>
              </a:rPr>
              <a:t> or universal vector quantization for federated learning is an algorithm proposed in [2] as a compression method used to reduce Communication load.</a:t>
            </a:r>
          </a:p>
          <a:p>
            <a:pPr>
              <a:buFont typeface="Wingdings 3" charset="2"/>
              <a:buChar char=""/>
            </a:pPr>
            <a:r>
              <a:rPr lang="en-US" sz="1800" b="1">
                <a:solidFill>
                  <a:schemeClr val="tx1"/>
                </a:solidFill>
              </a:rPr>
              <a:t>Could  the algorithms compression and dithering be used as a defense mechanism against DLG attacks?</a:t>
            </a:r>
          </a:p>
          <a:p>
            <a:pPr>
              <a:buFont typeface="Wingdings 3" charset="2"/>
              <a:buChar char=""/>
            </a:pPr>
            <a:r>
              <a:rPr lang="en-US" sz="1800">
                <a:solidFill>
                  <a:schemeClr val="tx1"/>
                </a:solidFill>
              </a:rPr>
              <a:t>JOPEQ or Joint Privacy </a:t>
            </a:r>
            <a:r>
              <a:rPr lang="en-US" sz="1800" err="1">
                <a:solidFill>
                  <a:schemeClr val="tx1"/>
                </a:solidFill>
              </a:rPr>
              <a:t>Enchanced</a:t>
            </a:r>
            <a:r>
              <a:rPr lang="en-US" sz="1800">
                <a:solidFill>
                  <a:schemeClr val="tx1"/>
                </a:solidFill>
              </a:rPr>
              <a:t> Quantization is a method based on the </a:t>
            </a:r>
            <a:r>
              <a:rPr lang="en-US" sz="1800" err="1">
                <a:solidFill>
                  <a:schemeClr val="tx1"/>
                </a:solidFill>
              </a:rPr>
              <a:t>UveQFed</a:t>
            </a:r>
            <a:r>
              <a:rPr lang="en-US" sz="1800">
                <a:solidFill>
                  <a:schemeClr val="tx1"/>
                </a:solidFill>
              </a:rPr>
              <a:t> built to increase privacy.</a:t>
            </a:r>
          </a:p>
          <a:p>
            <a:pPr>
              <a:buFont typeface="Wingdings 3" charset="2"/>
              <a:buChar char=""/>
            </a:pPr>
            <a:endParaRPr lang="en-US" sz="1800">
              <a:solidFill>
                <a:schemeClr val="tx1"/>
              </a:solidFill>
            </a:endParaRPr>
          </a:p>
          <a:p>
            <a:r>
              <a:rPr lang="en-US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 N. </a:t>
            </a:r>
            <a:r>
              <a:rPr lang="en-US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Shlezinger</a:t>
            </a:r>
            <a:r>
              <a:rPr lang="en-US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 Chen, Y. C. </a:t>
            </a:r>
            <a:r>
              <a:rPr lang="en-US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Eldar</a:t>
            </a:r>
            <a:r>
              <a:rPr lang="en-US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H. V. Poor and S. Cui, "</a:t>
            </a:r>
            <a:r>
              <a:rPr lang="en-US" sz="180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UVeQFed</a:t>
            </a:r>
            <a:r>
              <a:rPr lang="en-US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Universal Vector Quantization for Federated Learning," </a:t>
            </a:r>
            <a:r>
              <a:rPr lang="en-US" sz="18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Transactions on Signal Processing, </a:t>
            </a:r>
            <a:r>
              <a:rPr lang="en-US" sz="18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vol. 69, pp. 500-514, 2020. </a:t>
            </a:r>
            <a:endParaRPr lang="en-US" sz="180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E9BC2A-5058-CEDC-5120-8E303CC34E4D}"/>
              </a:ext>
            </a:extLst>
          </p:cNvPr>
          <p:cNvGrpSpPr/>
          <p:nvPr/>
        </p:nvGrpSpPr>
        <p:grpSpPr>
          <a:xfrm>
            <a:off x="6553202" y="2953360"/>
            <a:ext cx="5184965" cy="2109529"/>
            <a:chOff x="5771537" y="3013970"/>
            <a:chExt cx="5941230" cy="2417219"/>
          </a:xfrm>
        </p:grpSpPr>
        <p:pic>
          <p:nvPicPr>
            <p:cNvPr id="4" name="Picture 3" descr="Diagram, schematic&#10;&#10;Description automatically generated">
              <a:extLst>
                <a:ext uri="{FF2B5EF4-FFF2-40B4-BE49-F238E27FC236}">
                  <a16:creationId xmlns:a16="http://schemas.microsoft.com/office/drawing/2014/main" id="{604DFFD0-16CF-4F78-9615-F6527A95C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537" y="3013970"/>
              <a:ext cx="5941230" cy="1886340"/>
            </a:xfrm>
            <a:prstGeom prst="rect">
              <a:avLst/>
            </a:prstGeom>
            <a:effectLst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0D015A-D91E-46B8-A977-C2DACAFA15A8}"/>
                </a:ext>
              </a:extLst>
            </p:cNvPr>
            <p:cNvSpPr txBox="1"/>
            <p:nvPr/>
          </p:nvSpPr>
          <p:spPr>
            <a:xfrm>
              <a:off x="5861785" y="5061857"/>
              <a:ext cx="5764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Figure 3: The </a:t>
              </a:r>
              <a:r>
                <a:rPr lang="en-US" err="1">
                  <a:solidFill>
                    <a:schemeClr val="bg1"/>
                  </a:solidFill>
                </a:rPr>
                <a:t>UVeQFed</a:t>
              </a:r>
              <a:r>
                <a:rPr lang="en-US">
                  <a:solidFill>
                    <a:schemeClr val="bg1"/>
                  </a:solidFill>
                </a:rPr>
                <a:t> algorithm.</a:t>
              </a:r>
              <a:endParaRPr lang="LID4096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7006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2D2BA-3D1C-4E59-91B9-FCAF3B0D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 wrap="square" anchor="t">
            <a:normAutofit/>
          </a:bodyPr>
          <a:lstStyle/>
          <a:p>
            <a:r>
              <a:rPr lang="en-US"/>
              <a:t>Project Goals</a:t>
            </a:r>
            <a:endParaRPr lang="LID4096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4422A1-88EE-1120-673C-04E2A41A3C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488424"/>
              </p:ext>
            </p:extLst>
          </p:nvPr>
        </p:nvGraphicFramePr>
        <p:xfrm>
          <a:off x="415600" y="1536633"/>
          <a:ext cx="5680400" cy="455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13C2C1A3-576F-32FD-250C-07C8CB9EA76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" t="4686" r="4386" b="7454"/>
          <a:stretch/>
        </p:blipFill>
        <p:spPr bwMode="auto">
          <a:xfrm>
            <a:off x="6326511" y="1714433"/>
            <a:ext cx="5449889" cy="3860645"/>
          </a:xfrm>
          <a:prstGeom prst="rect">
            <a:avLst/>
          </a:prstGeom>
          <a:noFill/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653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13B3F63A-38C8-8555-AA38-9429569213B1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32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3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3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3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3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3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3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3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3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-US" kern="0"/>
              <a:t>Project Goals</a:t>
            </a:r>
            <a:endParaRPr lang="LID4096" kern="0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DC0E481B-9385-65B0-3C82-1633E022AD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0025687"/>
              </p:ext>
            </p:extLst>
          </p:nvPr>
        </p:nvGraphicFramePr>
        <p:xfrm>
          <a:off x="415599" y="1536633"/>
          <a:ext cx="6037451" cy="455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96C71B29-ADF4-6C3A-A6BF-707854F34E6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" t="4686" r="4386" b="7454"/>
          <a:stretch/>
        </p:blipFill>
        <p:spPr bwMode="auto">
          <a:xfrm>
            <a:off x="6742111" y="1883910"/>
            <a:ext cx="5449889" cy="3860645"/>
          </a:xfrm>
          <a:prstGeom prst="rect">
            <a:avLst/>
          </a:prstGeom>
          <a:noFill/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6EF8A-A2C8-40A3-88BA-2F5FA889B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7"/>
            <a:ext cx="5235402" cy="818534"/>
          </a:xfrm>
        </p:spPr>
        <p:txBody>
          <a:bodyPr>
            <a:normAutofit/>
          </a:bodyPr>
          <a:lstStyle/>
          <a:p>
            <a:r>
              <a:rPr lang="en-US"/>
              <a:t>System Design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93D8C-6266-4325-B416-0CB21E746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447801"/>
            <a:ext cx="5751869" cy="47760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Create a single node and a federated testing environment.</a:t>
            </a:r>
          </a:p>
          <a:p>
            <a:pPr marL="0" indent="0"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 generic benchmarking system which tests the acquired privacy achieved from the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JoPEQ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via measuring the MSE and SSIM between the reconstructed DLG image and the original image comparing to other SOTA methods:</a:t>
            </a:r>
          </a:p>
          <a:p>
            <a:pPr marL="0" indent="0"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Adding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JoPEQ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Adding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laplace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noise.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Adding quantization.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Control Test</a:t>
            </a:r>
          </a:p>
          <a:p>
            <a:pPr marL="152400" indent="0"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EDE643A8-096E-4FB9-9813-4379054AB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278" y="647698"/>
            <a:ext cx="3671317" cy="556260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6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13D93675-6DCA-4DCD-865E-CDDB60685086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Advancements and Tests I</a:t>
            </a:r>
            <a:endParaRPr lang="LID4096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240289-D15A-47AF-8329-EF50A55C30B1}"/>
              </a:ext>
            </a:extLst>
          </p:cNvPr>
          <p:cNvSpPr txBox="1">
            <a:spLocks/>
          </p:cNvSpPr>
          <p:nvPr/>
        </p:nvSpPr>
        <p:spPr>
          <a:xfrm>
            <a:off x="348899" y="145088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Single Node DLG/iDLG Tests</a:t>
            </a:r>
          </a:p>
          <a:p>
            <a:pPr>
              <a:buFont typeface="Wingdings" pitchFamily="2" charset="2"/>
              <a:buChar char="ü"/>
            </a:pPr>
            <a:r>
              <a:rPr lang="en-US" sz="1600"/>
              <a:t>Examined the DLG model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1C8BF8-DCAF-268D-1C7F-CC857FE3A6B6}"/>
              </a:ext>
            </a:extLst>
          </p:cNvPr>
          <p:cNvGrpSpPr/>
          <p:nvPr/>
        </p:nvGrpSpPr>
        <p:grpSpPr>
          <a:xfrm>
            <a:off x="2541091" y="2251795"/>
            <a:ext cx="7509743" cy="2593649"/>
            <a:chOff x="382482" y="3684511"/>
            <a:chExt cx="7509743" cy="259364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DC0EBA5-BE8F-E4D8-8B34-FE1FDF681673}"/>
                </a:ext>
              </a:extLst>
            </p:cNvPr>
            <p:cNvSpPr/>
            <p:nvPr/>
          </p:nvSpPr>
          <p:spPr>
            <a:xfrm>
              <a:off x="382482" y="4917762"/>
              <a:ext cx="1278384" cy="118073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/>
                <a:t>Image</a:t>
              </a:r>
              <a:endParaRPr lang="LID4096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CC8754D-1ADE-471C-15A1-EF6C41529920}"/>
                </a:ext>
              </a:extLst>
            </p:cNvPr>
            <p:cNvSpPr/>
            <p:nvPr/>
          </p:nvSpPr>
          <p:spPr>
            <a:xfrm>
              <a:off x="2492153" y="4962151"/>
              <a:ext cx="1180730" cy="10919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/>
                <a:t>Train model</a:t>
              </a:r>
              <a:endParaRPr lang="LID4096" sz="14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A81F0DB-49D4-35BC-B5E1-C5807C8491E7}"/>
                </a:ext>
              </a:extLst>
            </p:cNvPr>
            <p:cNvSpPr txBox="1"/>
            <p:nvPr/>
          </p:nvSpPr>
          <p:spPr>
            <a:xfrm>
              <a:off x="3672883" y="5098311"/>
              <a:ext cx="11807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gradients</a:t>
              </a:r>
              <a:endParaRPr lang="LID4096" sz="1100"/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F561DE18-70E2-8DE1-DD64-C50E286DA097}"/>
                </a:ext>
              </a:extLst>
            </p:cNvPr>
            <p:cNvSpPr/>
            <p:nvPr/>
          </p:nvSpPr>
          <p:spPr>
            <a:xfrm>
              <a:off x="1723610" y="5378401"/>
              <a:ext cx="705797" cy="25945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53D7B540-0698-969A-F7B7-B922AA2D7A33}"/>
                </a:ext>
              </a:extLst>
            </p:cNvPr>
            <p:cNvSpPr/>
            <p:nvPr/>
          </p:nvSpPr>
          <p:spPr>
            <a:xfrm>
              <a:off x="3722943" y="5380676"/>
              <a:ext cx="727039" cy="25945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68CD0C4-479F-682A-879D-2EB2A6136B15}"/>
                </a:ext>
              </a:extLst>
            </p:cNvPr>
            <p:cNvSpPr txBox="1"/>
            <p:nvPr/>
          </p:nvSpPr>
          <p:spPr>
            <a:xfrm>
              <a:off x="2492153" y="5745595"/>
              <a:ext cx="10275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1 iteration</a:t>
              </a:r>
              <a:endParaRPr lang="LID4096" sz="120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9F1E092-701C-81FA-A69B-D02724927465}"/>
                </a:ext>
              </a:extLst>
            </p:cNvPr>
            <p:cNvSpPr/>
            <p:nvPr/>
          </p:nvSpPr>
          <p:spPr>
            <a:xfrm>
              <a:off x="6613841" y="4403196"/>
              <a:ext cx="1278384" cy="118073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/>
                <a:t>Out Image</a:t>
              </a:r>
              <a:endParaRPr lang="LID4096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3BFCE11-4A57-0BE0-3C9A-884F79E8E6A8}"/>
                </a:ext>
              </a:extLst>
            </p:cNvPr>
            <p:cNvSpPr/>
            <p:nvPr/>
          </p:nvSpPr>
          <p:spPr>
            <a:xfrm>
              <a:off x="6613841" y="5731298"/>
              <a:ext cx="1278384" cy="5468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Label</a:t>
              </a:r>
              <a:endParaRPr lang="LID4096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B92FBFB2-248B-94DF-42D3-F5678FAE3677}"/>
                </a:ext>
              </a:extLst>
            </p:cNvPr>
            <p:cNvSpPr/>
            <p:nvPr/>
          </p:nvSpPr>
          <p:spPr>
            <a:xfrm>
              <a:off x="5836742" y="5745595"/>
              <a:ext cx="705797" cy="25945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42A1755-79D7-2743-BF94-85420E26CA95}"/>
                </a:ext>
              </a:extLst>
            </p:cNvPr>
            <p:cNvGrpSpPr/>
            <p:nvPr/>
          </p:nvGrpSpPr>
          <p:grpSpPr>
            <a:xfrm>
              <a:off x="4504170" y="3684511"/>
              <a:ext cx="2038369" cy="2413981"/>
              <a:chOff x="4504170" y="3684511"/>
              <a:chExt cx="2038369" cy="2413981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397A32E-5A43-EE73-0347-1D3191BBBE90}"/>
                  </a:ext>
                </a:extLst>
              </p:cNvPr>
              <p:cNvSpPr/>
              <p:nvPr/>
            </p:nvSpPr>
            <p:spPr>
              <a:xfrm>
                <a:off x="4504170" y="4917762"/>
                <a:ext cx="1278384" cy="11807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DLG</a:t>
                </a:r>
                <a:endParaRPr lang="LID4096"/>
              </a:p>
            </p:txBody>
          </p:sp>
          <p:sp>
            <p:nvSpPr>
              <p:cNvPr id="79" name="Arrow: Right 78">
                <a:extLst>
                  <a:ext uri="{FF2B5EF4-FFF2-40B4-BE49-F238E27FC236}">
                    <a16:creationId xmlns:a16="http://schemas.microsoft.com/office/drawing/2014/main" id="{810280EF-1F3C-FBE7-4335-0365E69B53BB}"/>
                  </a:ext>
                </a:extLst>
              </p:cNvPr>
              <p:cNvSpPr/>
              <p:nvPr/>
            </p:nvSpPr>
            <p:spPr>
              <a:xfrm>
                <a:off x="5836742" y="5118950"/>
                <a:ext cx="705797" cy="2594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80" name="Arrow: Right 79">
                <a:extLst>
                  <a:ext uri="{FF2B5EF4-FFF2-40B4-BE49-F238E27FC236}">
                    <a16:creationId xmlns:a16="http://schemas.microsoft.com/office/drawing/2014/main" id="{660EE617-1D1A-28C0-600D-71874E392545}"/>
                  </a:ext>
                </a:extLst>
              </p:cNvPr>
              <p:cNvSpPr/>
              <p:nvPr/>
            </p:nvSpPr>
            <p:spPr>
              <a:xfrm rot="5400000">
                <a:off x="4999332" y="4613603"/>
                <a:ext cx="288059" cy="2594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5FB6AC2-71F8-6465-2AAF-D617AEFD5F76}"/>
                  </a:ext>
                </a:extLst>
              </p:cNvPr>
              <p:cNvSpPr/>
              <p:nvPr/>
            </p:nvSpPr>
            <p:spPr>
              <a:xfrm>
                <a:off x="4695205" y="3684511"/>
                <a:ext cx="922560" cy="849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4D2E05F-7CE8-DB37-CBC7-E84239C0D2F5}"/>
                </a:ext>
              </a:extLst>
            </p:cNvPr>
            <p:cNvSpPr txBox="1"/>
            <p:nvPr/>
          </p:nvSpPr>
          <p:spPr>
            <a:xfrm>
              <a:off x="2492153" y="5745595"/>
              <a:ext cx="10275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X iterations</a:t>
              </a:r>
              <a:endParaRPr lang="LID4096" sz="1200"/>
            </a:p>
          </p:txBody>
        </p:sp>
      </p:grpSp>
    </p:spTree>
    <p:extLst>
      <p:ext uri="{BB962C8B-B14F-4D97-AF65-F5344CB8AC3E}">
        <p14:creationId xmlns:p14="http://schemas.microsoft.com/office/powerpoint/2010/main" val="1934426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13D93675-6DCA-4DCD-865E-CDDB60685086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Advancements and Tests I</a:t>
            </a:r>
            <a:endParaRPr lang="LID4096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240289-D15A-47AF-8329-EF50A55C30B1}"/>
              </a:ext>
            </a:extLst>
          </p:cNvPr>
          <p:cNvSpPr txBox="1">
            <a:spLocks/>
          </p:cNvSpPr>
          <p:nvPr/>
        </p:nvSpPr>
        <p:spPr>
          <a:xfrm>
            <a:off x="348899" y="145088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Single Node DLG/iDLG Tests</a:t>
            </a:r>
            <a:endParaRPr lang="en-US" sz="1600">
              <a:latin typeface="+mn-lt"/>
              <a:ea typeface="+mn-ea"/>
              <a:cs typeface="+mn-cs"/>
            </a:endParaRPr>
          </a:p>
          <a:p>
            <a:pPr>
              <a:buFont typeface="Wingdings" pitchFamily="2" charset="2"/>
              <a:buChar char="ü"/>
            </a:pPr>
            <a:r>
              <a:rPr lang="en-US" sz="1600"/>
              <a:t>Incorporated Laplace noise and JOPEQ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C2C1B18-023D-FADE-7735-CBE8D045DAB4}"/>
              </a:ext>
            </a:extLst>
          </p:cNvPr>
          <p:cNvSpPr/>
          <p:nvPr/>
        </p:nvSpPr>
        <p:spPr>
          <a:xfrm>
            <a:off x="2197513" y="4850387"/>
            <a:ext cx="1278384" cy="118073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/>
              <a:t>Image</a:t>
            </a:r>
            <a:endParaRPr lang="LID4096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271DD19-0A08-B0C8-BB8B-CD81260C3E4B}"/>
              </a:ext>
            </a:extLst>
          </p:cNvPr>
          <p:cNvSpPr/>
          <p:nvPr/>
        </p:nvSpPr>
        <p:spPr>
          <a:xfrm>
            <a:off x="4307184" y="4894776"/>
            <a:ext cx="1180730" cy="1091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/>
              <a:t>Train model</a:t>
            </a:r>
            <a:endParaRPr lang="LID4096" sz="14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E58BE5C-8CF7-012D-C392-5E3EB6CCC09A}"/>
              </a:ext>
            </a:extLst>
          </p:cNvPr>
          <p:cNvSpPr txBox="1"/>
          <p:nvPr/>
        </p:nvSpPr>
        <p:spPr>
          <a:xfrm>
            <a:off x="5487914" y="5030936"/>
            <a:ext cx="1180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gradients</a:t>
            </a:r>
            <a:endParaRPr lang="LID4096" sz="1100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A88EE148-15E9-AFDD-3B92-5C733BE7F236}"/>
              </a:ext>
            </a:extLst>
          </p:cNvPr>
          <p:cNvSpPr/>
          <p:nvPr/>
        </p:nvSpPr>
        <p:spPr>
          <a:xfrm>
            <a:off x="3538641" y="5311026"/>
            <a:ext cx="705797" cy="25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E0BCA6C0-71E0-83EB-75D3-854C18452937}"/>
              </a:ext>
            </a:extLst>
          </p:cNvPr>
          <p:cNvSpPr/>
          <p:nvPr/>
        </p:nvSpPr>
        <p:spPr>
          <a:xfrm>
            <a:off x="5537974" y="5313301"/>
            <a:ext cx="727039" cy="25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1603E6B-23CC-D868-3A89-07F0827129FB}"/>
              </a:ext>
            </a:extLst>
          </p:cNvPr>
          <p:cNvSpPr txBox="1"/>
          <p:nvPr/>
        </p:nvSpPr>
        <p:spPr>
          <a:xfrm>
            <a:off x="4307184" y="5678220"/>
            <a:ext cx="1027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2">
                    <a:lumMod val="50000"/>
                  </a:schemeClr>
                </a:solidFill>
              </a:rPr>
              <a:t>1 iteration</a:t>
            </a:r>
            <a:endParaRPr lang="LID4096" sz="12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317C6DA-9630-5660-7871-17E610341EC2}"/>
              </a:ext>
            </a:extLst>
          </p:cNvPr>
          <p:cNvSpPr/>
          <p:nvPr/>
        </p:nvSpPr>
        <p:spPr>
          <a:xfrm>
            <a:off x="7652701" y="4850387"/>
            <a:ext cx="1278384" cy="1180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DLG</a:t>
            </a:r>
            <a:endParaRPr lang="LID4096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A1D15BC-71D3-C23B-147D-1354693B77D7}"/>
              </a:ext>
            </a:extLst>
          </p:cNvPr>
          <p:cNvSpPr/>
          <p:nvPr/>
        </p:nvSpPr>
        <p:spPr>
          <a:xfrm>
            <a:off x="8985273" y="5051575"/>
            <a:ext cx="705797" cy="25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E7C803A-62E3-B9DC-717A-99A046883A1C}"/>
              </a:ext>
            </a:extLst>
          </p:cNvPr>
          <p:cNvSpPr/>
          <p:nvPr/>
        </p:nvSpPr>
        <p:spPr>
          <a:xfrm>
            <a:off x="6327383" y="4850386"/>
            <a:ext cx="840698" cy="1180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JOPEQ</a:t>
            </a:r>
            <a:endParaRPr lang="LID4096" sz="1400"/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F252DC7B-9C63-D6AB-969D-2EA06B9E9035}"/>
              </a:ext>
            </a:extLst>
          </p:cNvPr>
          <p:cNvSpPr/>
          <p:nvPr/>
        </p:nvSpPr>
        <p:spPr>
          <a:xfrm>
            <a:off x="7208963" y="5311026"/>
            <a:ext cx="345054" cy="25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CA721D6-143A-2B17-0747-55A07656E956}"/>
              </a:ext>
            </a:extLst>
          </p:cNvPr>
          <p:cNvSpPr/>
          <p:nvPr/>
        </p:nvSpPr>
        <p:spPr>
          <a:xfrm>
            <a:off x="2188717" y="4839922"/>
            <a:ext cx="1278384" cy="118073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/>
              <a:t>Image</a:t>
            </a:r>
            <a:endParaRPr lang="LID4096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3C45FFD-95CE-803D-DC14-34CA94B0B7B8}"/>
              </a:ext>
            </a:extLst>
          </p:cNvPr>
          <p:cNvSpPr/>
          <p:nvPr/>
        </p:nvSpPr>
        <p:spPr>
          <a:xfrm>
            <a:off x="7670448" y="6320082"/>
            <a:ext cx="1278384" cy="399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Label</a:t>
            </a:r>
            <a:endParaRPr lang="LID4096"/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A4EE6969-192F-28D9-C5CB-0C6208B5C22E}"/>
              </a:ext>
            </a:extLst>
          </p:cNvPr>
          <p:cNvSpPr/>
          <p:nvPr/>
        </p:nvSpPr>
        <p:spPr>
          <a:xfrm rot="16200000">
            <a:off x="8192578" y="6038678"/>
            <a:ext cx="169300" cy="335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8A41E84-B8B2-FFA7-40E2-3AC7DE17CFEB}"/>
              </a:ext>
            </a:extLst>
          </p:cNvPr>
          <p:cNvSpPr/>
          <p:nvPr/>
        </p:nvSpPr>
        <p:spPr>
          <a:xfrm>
            <a:off x="2188717" y="4839922"/>
            <a:ext cx="1278384" cy="118073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/>
              <a:t>Image</a:t>
            </a:r>
            <a:endParaRPr lang="LID4096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4450B3B-9FF2-CB96-59DF-9EE324A7A0DE}"/>
              </a:ext>
            </a:extLst>
          </p:cNvPr>
          <p:cNvSpPr/>
          <p:nvPr/>
        </p:nvSpPr>
        <p:spPr>
          <a:xfrm>
            <a:off x="2179921" y="4848558"/>
            <a:ext cx="1278384" cy="118073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/>
              <a:t>Image</a:t>
            </a:r>
            <a:endParaRPr lang="LID4096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F7A643E-7C0F-2919-F7E5-9600D0D64B86}"/>
              </a:ext>
            </a:extLst>
          </p:cNvPr>
          <p:cNvSpPr/>
          <p:nvPr/>
        </p:nvSpPr>
        <p:spPr>
          <a:xfrm>
            <a:off x="2179921" y="2551252"/>
            <a:ext cx="1278384" cy="118073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/>
              <a:t>Image</a:t>
            </a:r>
            <a:endParaRPr lang="LID4096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C12AA2D-3DF2-3283-EF02-B5E80AF52328}"/>
              </a:ext>
            </a:extLst>
          </p:cNvPr>
          <p:cNvSpPr/>
          <p:nvPr/>
        </p:nvSpPr>
        <p:spPr>
          <a:xfrm>
            <a:off x="4289592" y="2595641"/>
            <a:ext cx="1180730" cy="1091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/>
              <a:t>Train model</a:t>
            </a:r>
            <a:endParaRPr lang="LID4096" sz="1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0AE8B84-7BAF-EBD4-AD2B-BE94E0206C75}"/>
              </a:ext>
            </a:extLst>
          </p:cNvPr>
          <p:cNvSpPr txBox="1"/>
          <p:nvPr/>
        </p:nvSpPr>
        <p:spPr>
          <a:xfrm>
            <a:off x="5470322" y="2731801"/>
            <a:ext cx="1180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gradients</a:t>
            </a:r>
            <a:endParaRPr lang="LID4096" sz="1100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1D4672B6-A3B9-7BE7-2D4D-26BFD686BB34}"/>
              </a:ext>
            </a:extLst>
          </p:cNvPr>
          <p:cNvSpPr/>
          <p:nvPr/>
        </p:nvSpPr>
        <p:spPr>
          <a:xfrm>
            <a:off x="3521049" y="3011891"/>
            <a:ext cx="705797" cy="25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9F047DDD-9BB2-6D47-6C6B-62122E6CE2FA}"/>
              </a:ext>
            </a:extLst>
          </p:cNvPr>
          <p:cNvSpPr/>
          <p:nvPr/>
        </p:nvSpPr>
        <p:spPr>
          <a:xfrm>
            <a:off x="5520382" y="3014166"/>
            <a:ext cx="2022439" cy="25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24E0714-C946-8396-C2DC-6AACBA582638}"/>
              </a:ext>
            </a:extLst>
          </p:cNvPr>
          <p:cNvSpPr txBox="1"/>
          <p:nvPr/>
        </p:nvSpPr>
        <p:spPr>
          <a:xfrm>
            <a:off x="4289592" y="3379085"/>
            <a:ext cx="1027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2">
                    <a:lumMod val="50000"/>
                  </a:schemeClr>
                </a:solidFill>
              </a:rPr>
              <a:t>1 iteration</a:t>
            </a:r>
            <a:endParaRPr lang="LID4096" sz="12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6679811-B8E9-4D15-A37A-2053E286BEBB}"/>
              </a:ext>
            </a:extLst>
          </p:cNvPr>
          <p:cNvSpPr/>
          <p:nvPr/>
        </p:nvSpPr>
        <p:spPr>
          <a:xfrm>
            <a:off x="7610293" y="2551252"/>
            <a:ext cx="1278384" cy="1180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DLG</a:t>
            </a:r>
            <a:endParaRPr lang="LID4096"/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E1D2613F-A032-5BEC-AC7B-392D72D325F5}"/>
              </a:ext>
            </a:extLst>
          </p:cNvPr>
          <p:cNvSpPr/>
          <p:nvPr/>
        </p:nvSpPr>
        <p:spPr>
          <a:xfrm>
            <a:off x="8929581" y="2752440"/>
            <a:ext cx="705797" cy="259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C63241A-946A-FB6A-F2FC-1383166F9B98}"/>
              </a:ext>
            </a:extLst>
          </p:cNvPr>
          <p:cNvGrpSpPr/>
          <p:nvPr/>
        </p:nvGrpSpPr>
        <p:grpSpPr>
          <a:xfrm>
            <a:off x="6130724" y="3022691"/>
            <a:ext cx="836945" cy="1406373"/>
            <a:chOff x="3672883" y="5389201"/>
            <a:chExt cx="836945" cy="1406373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39975DFE-9200-45A9-59DD-74A4386B0132}"/>
                </a:ext>
              </a:extLst>
            </p:cNvPr>
            <p:cNvGrpSpPr/>
            <p:nvPr/>
          </p:nvGrpSpPr>
          <p:grpSpPr>
            <a:xfrm>
              <a:off x="3947639" y="5389201"/>
              <a:ext cx="256403" cy="275822"/>
              <a:chOff x="3947639" y="5389201"/>
              <a:chExt cx="256403" cy="275822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46422BA5-8FC2-48CC-16E3-B528852019C6}"/>
                  </a:ext>
                </a:extLst>
              </p:cNvPr>
              <p:cNvSpPr/>
              <p:nvPr/>
            </p:nvSpPr>
            <p:spPr>
              <a:xfrm>
                <a:off x="3947639" y="5389201"/>
                <a:ext cx="256403" cy="26729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5" name="Plus Sign 124">
                <a:extLst>
                  <a:ext uri="{FF2B5EF4-FFF2-40B4-BE49-F238E27FC236}">
                    <a16:creationId xmlns:a16="http://schemas.microsoft.com/office/drawing/2014/main" id="{D7DAED49-760F-518A-7598-A1B9BF5E057B}"/>
                  </a:ext>
                </a:extLst>
              </p:cNvPr>
              <p:cNvSpPr/>
              <p:nvPr/>
            </p:nvSpPr>
            <p:spPr>
              <a:xfrm>
                <a:off x="3947639" y="5389201"/>
                <a:ext cx="256403" cy="275822"/>
              </a:xfrm>
              <a:prstGeom prst="mathPlus">
                <a:avLst>
                  <a:gd name="adj1" fmla="val 1361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sp>
          <p:nvSpPr>
            <p:cNvPr id="122" name="Arrow: Right 121">
              <a:extLst>
                <a:ext uri="{FF2B5EF4-FFF2-40B4-BE49-F238E27FC236}">
                  <a16:creationId xmlns:a16="http://schemas.microsoft.com/office/drawing/2014/main" id="{E5414B55-D2C2-64E6-9AC6-7C04EA9B5433}"/>
                </a:ext>
              </a:extLst>
            </p:cNvPr>
            <p:cNvSpPr/>
            <p:nvPr/>
          </p:nvSpPr>
          <p:spPr>
            <a:xfrm rot="16200000">
              <a:off x="3870363" y="5764812"/>
              <a:ext cx="407908" cy="25945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8E414F-879D-D5CC-13F4-72A41F40174F}"/>
                </a:ext>
              </a:extLst>
            </p:cNvPr>
            <p:cNvSpPr/>
            <p:nvPr/>
          </p:nvSpPr>
          <p:spPr>
            <a:xfrm>
              <a:off x="3672883" y="6168638"/>
              <a:ext cx="836945" cy="626936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>
                  <a:solidFill>
                    <a:schemeClr val="bg1"/>
                  </a:solidFill>
                </a:rPr>
                <a:t>Laplace noise</a:t>
              </a:r>
              <a:endParaRPr lang="LID4096" sz="1200">
                <a:solidFill>
                  <a:schemeClr val="bg1"/>
                </a:solidFill>
              </a:endParaRPr>
            </a:p>
          </p:txBody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7138013-1750-676B-0FDB-43691D2367F0}"/>
              </a:ext>
            </a:extLst>
          </p:cNvPr>
          <p:cNvSpPr/>
          <p:nvPr/>
        </p:nvSpPr>
        <p:spPr>
          <a:xfrm>
            <a:off x="2171125" y="2540787"/>
            <a:ext cx="1278384" cy="118073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/>
              <a:t>Image</a:t>
            </a:r>
            <a:endParaRPr lang="LID4096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CDD4FB5-ACA8-0BCE-FDBE-D2CB28A6AB46}"/>
              </a:ext>
            </a:extLst>
          </p:cNvPr>
          <p:cNvSpPr/>
          <p:nvPr/>
        </p:nvSpPr>
        <p:spPr>
          <a:xfrm>
            <a:off x="7610293" y="4020947"/>
            <a:ext cx="1278384" cy="399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Label</a:t>
            </a:r>
            <a:endParaRPr lang="LID4096"/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8DB72ABD-0509-45F6-51EF-1C11B359289F}"/>
              </a:ext>
            </a:extLst>
          </p:cNvPr>
          <p:cNvSpPr/>
          <p:nvPr/>
        </p:nvSpPr>
        <p:spPr>
          <a:xfrm rot="16200000">
            <a:off x="8164835" y="3739543"/>
            <a:ext cx="169300" cy="335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B217954-20A9-49F7-5DF0-4F60F7806352}"/>
              </a:ext>
            </a:extLst>
          </p:cNvPr>
          <p:cNvSpPr/>
          <p:nvPr/>
        </p:nvSpPr>
        <p:spPr>
          <a:xfrm>
            <a:off x="2171125" y="2540787"/>
            <a:ext cx="1278384" cy="118073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/>
              <a:t>Image</a:t>
            </a:r>
            <a:endParaRPr lang="LID4096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BF5D0D9-522E-03B9-778B-AE2747894983}"/>
              </a:ext>
            </a:extLst>
          </p:cNvPr>
          <p:cNvSpPr/>
          <p:nvPr/>
        </p:nvSpPr>
        <p:spPr>
          <a:xfrm>
            <a:off x="2162329" y="2549423"/>
            <a:ext cx="1278384" cy="118073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/>
              <a:t>Image</a:t>
            </a:r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3CB5C-B768-99CC-1458-8583A2F900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03" t="1689" r="814" b="2505"/>
          <a:stretch/>
        </p:blipFill>
        <p:spPr>
          <a:xfrm>
            <a:off x="9823757" y="2318093"/>
            <a:ext cx="1093723" cy="1089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7BEDCA-F366-7065-99A2-3E90CA03607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46" t="2028" r="517" b="1328"/>
          <a:stretch/>
        </p:blipFill>
        <p:spPr>
          <a:xfrm>
            <a:off x="9773135" y="4597694"/>
            <a:ext cx="1171969" cy="116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0749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2334</Words>
  <Application>Microsoft Macintosh PowerPoint</Application>
  <PresentationFormat>Widescreen</PresentationFormat>
  <Paragraphs>264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Arial</vt:lpstr>
      <vt:lpstr>Calibri</vt:lpstr>
      <vt:lpstr>Exo 2</vt:lpstr>
      <vt:lpstr>Fira Sans Extra Condensed Medium</vt:lpstr>
      <vt:lpstr>Proxima Nova</vt:lpstr>
      <vt:lpstr>Proxima Nova Semibold</vt:lpstr>
      <vt:lpstr>Roboto</vt:lpstr>
      <vt:lpstr>Roboto Condensed</vt:lpstr>
      <vt:lpstr>Roboto Condensed Light</vt:lpstr>
      <vt:lpstr>Squada One</vt:lpstr>
      <vt:lpstr>Times New Roman</vt:lpstr>
      <vt:lpstr>Wingdings</vt:lpstr>
      <vt:lpstr>Wingdings 3</vt:lpstr>
      <vt:lpstr>Tech Newsletter by Slidesgo</vt:lpstr>
      <vt:lpstr>SlidesGo Final Pages</vt:lpstr>
      <vt:lpstr>Privacy enhancement and quantization in FL</vt:lpstr>
      <vt:lpstr>Introduction- federated learning</vt:lpstr>
      <vt:lpstr>Introduction- Deep Leakage from Gradients(DLG)[1]</vt:lpstr>
      <vt:lpstr>Introduction- UVeQFed &amp; JOPEQ</vt:lpstr>
      <vt:lpstr>Project Goals</vt:lpstr>
      <vt:lpstr>PowerPoint Presentation</vt:lpstr>
      <vt:lpstr>System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</vt:lpstr>
      <vt:lpstr>Conclusion</vt:lpstr>
      <vt:lpstr>PowerPoint Presentation</vt:lpstr>
      <vt:lpstr>PowerPoint Presentation</vt:lpstr>
      <vt:lpstr>Fonts &amp; colors used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Preventing Information Leakage in Deep Learning on the Edge</dc:title>
  <dc:creator>TOMER SHAKED</dc:creator>
  <cp:lastModifiedBy>Elad Sofer</cp:lastModifiedBy>
  <cp:revision>2</cp:revision>
  <dcterms:created xsi:type="dcterms:W3CDTF">2022-03-20T14:22:20Z</dcterms:created>
  <dcterms:modified xsi:type="dcterms:W3CDTF">2024-09-09T15:29:44Z</dcterms:modified>
</cp:coreProperties>
</file>